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05" r:id="rId4"/>
    <p:sldId id="257" r:id="rId5"/>
    <p:sldId id="258" r:id="rId6"/>
    <p:sldId id="259" r:id="rId7"/>
    <p:sldId id="303"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9" r:id="rId57"/>
    <p:sldId id="320" r:id="rId58"/>
    <p:sldId id="318" r:id="rId59"/>
    <p:sldId id="299" r:id="rId60"/>
    <p:sldId id="321" r:id="rId61"/>
    <p:sldId id="300" r:id="rId62"/>
    <p:sldId id="301" r:id="rId63"/>
    <p:sldId id="30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14" autoAdjust="0"/>
    <p:restoredTop sz="94660"/>
  </p:normalViewPr>
  <p:slideViewPr>
    <p:cSldViewPr snapToGrid="0">
      <p:cViewPr>
        <p:scale>
          <a:sx n="75" d="100"/>
          <a:sy n="75" d="100"/>
        </p:scale>
        <p:origin x="-444" y="13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A0997-95F7-4E4E-8E4A-4F508D673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930417A7-230F-4FF2-95FD-D5175C857C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A1C6B66-746D-4023-93DA-06ED9784F4C9}"/>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CE2A0CFC-0116-43F2-88B7-8E90058F8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2E8696E-8F24-4C74-B2A3-4544BA372778}"/>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127893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8708A1-C702-40D7-859B-960A00B305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7008F69-3154-43B4-946B-6D3A48F86A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A207384-180F-412A-B323-ED65642BE574}"/>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B294B81C-1045-414A-ADE0-FC76287D5A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86C215B-E420-4068-837D-0D7557513B31}"/>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403017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E75C38C-CFCB-47B9-BBCB-A5B6FAE961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B817024-70BF-443E-8B10-3E7504E6E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C56D4A3-7D25-4915-ACD3-9BC5A8102C61}"/>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0564FD2B-EED3-426E-B4C7-C89D43F04D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3253896-5013-4788-A5CD-AF15BA906139}"/>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2157416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7148BC-DBC1-4AE2-A88F-2CE38517F4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EC72B76-C4EA-4614-B4F5-04C487E2AA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D14C742-7E45-477B-B66E-14FB094ACA90}"/>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4C6241ED-5084-49D1-9114-BAC7C1C6A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E3C593D-4731-4F92-A4C2-7B70131A5E1C}"/>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43616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8FF9AD-3596-4E2D-9A47-597977766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FFA9E97-023B-4C94-B4BD-6AC11F2BDF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77502C2-4333-45A2-AA1B-4964E323E296}"/>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4E367067-D23B-4612-9205-69CC550609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54B7A26-49EC-4EAE-8492-DE6156846364}"/>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202278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43E6E8-8DF1-4E7B-92E6-D3E2A589A7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4D24041-9CAA-4A73-9B46-A24502D4E6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2BE3A441-254C-4F3D-96FE-EC30EB265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74C1BA5C-1D4D-4812-9735-E75AE4A7DBEA}"/>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6" name="Footer Placeholder 5">
            <a:extLst>
              <a:ext uri="{FF2B5EF4-FFF2-40B4-BE49-F238E27FC236}">
                <a16:creationId xmlns:a16="http://schemas.microsoft.com/office/drawing/2014/main" xmlns="" id="{167A1E2D-C7D5-41B8-AA69-E30685DAB8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4C2CCEF-C090-4478-BEFD-153F58030267}"/>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319984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7126E3-CEB9-4272-A67F-0EB27301B5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AC5F6FE-E1F8-4A19-9E6E-36CFE00D6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A2A9CC7-E876-4F3B-B0D9-9F3B7779B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37AE3C9C-36CD-4BDE-B0B2-9FBD188A2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89D703B-4F61-4257-B867-6B115B0B50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4058CD6E-A378-4D70-8161-B0CBD648BFEF}"/>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8" name="Footer Placeholder 7">
            <a:extLst>
              <a:ext uri="{FF2B5EF4-FFF2-40B4-BE49-F238E27FC236}">
                <a16:creationId xmlns:a16="http://schemas.microsoft.com/office/drawing/2014/main" xmlns="" id="{F6543E90-B2C2-4775-95E0-FDA74FB357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70D7D8B-8BD5-4162-B649-8CB186DC4FFC}"/>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366526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A240FC-5FE7-471A-9324-39BFA37394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74023825-2403-4B9A-9FB2-06FA0395DC1A}"/>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4" name="Footer Placeholder 3">
            <a:extLst>
              <a:ext uri="{FF2B5EF4-FFF2-40B4-BE49-F238E27FC236}">
                <a16:creationId xmlns:a16="http://schemas.microsoft.com/office/drawing/2014/main" xmlns="" id="{C2DEA238-A78C-4688-9531-EA16A2D688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9BBA2AC3-5D86-4BD6-B731-23A401CDB772}"/>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2434049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21A6640-63A4-4527-8094-9B7FA4A119D3}"/>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3" name="Footer Placeholder 2">
            <a:extLst>
              <a:ext uri="{FF2B5EF4-FFF2-40B4-BE49-F238E27FC236}">
                <a16:creationId xmlns:a16="http://schemas.microsoft.com/office/drawing/2014/main" xmlns="" id="{35B02723-CB00-4564-9BAD-9CC321429F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1E022C2-E14F-4DFA-A087-ADA64A74D5E3}"/>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3210801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5A8DB-4ADC-4C7F-800F-093E2B737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0D13715-3B8B-4B28-BA16-F3F1BA064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8C607FAE-8242-497A-A9E6-3F01D0710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34802B7-4849-44F9-8EDA-456F67E0AA0B}"/>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6" name="Footer Placeholder 5">
            <a:extLst>
              <a:ext uri="{FF2B5EF4-FFF2-40B4-BE49-F238E27FC236}">
                <a16:creationId xmlns:a16="http://schemas.microsoft.com/office/drawing/2014/main" xmlns="" id="{C162813B-918B-459F-BBB3-B34FE4554A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361CD46-3D3F-4D1A-A9DC-584BEE1C39FF}"/>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295994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484723-D098-4F45-AFB1-279294D15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901983F-7F35-47A5-8F46-BD6643F5C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DBB5842-5341-4D35-8069-FDC00517D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D8B03AB-75E9-4B2B-8E39-547EB9F51841}"/>
              </a:ext>
            </a:extLst>
          </p:cNvPr>
          <p:cNvSpPr>
            <a:spLocks noGrp="1"/>
          </p:cNvSpPr>
          <p:nvPr>
            <p:ph type="dt" sz="half" idx="10"/>
          </p:nvPr>
        </p:nvSpPr>
        <p:spPr/>
        <p:txBody>
          <a:bodyPr/>
          <a:lstStyle/>
          <a:p>
            <a:fld id="{CDBE2865-121D-4792-B288-1A8506E9021A}" type="datetimeFigureOut">
              <a:rPr lang="en-IN" smtClean="0"/>
              <a:pPr/>
              <a:t>04-03-2022</a:t>
            </a:fld>
            <a:endParaRPr lang="en-IN"/>
          </a:p>
        </p:txBody>
      </p:sp>
      <p:sp>
        <p:nvSpPr>
          <p:cNvPr id="6" name="Footer Placeholder 5">
            <a:extLst>
              <a:ext uri="{FF2B5EF4-FFF2-40B4-BE49-F238E27FC236}">
                <a16:creationId xmlns:a16="http://schemas.microsoft.com/office/drawing/2014/main" xmlns="" id="{726B0BE6-3AC4-4B40-B867-B7AC04F3D9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AD1130B-FB3D-4D58-971E-4670BA5ECB8C}"/>
              </a:ext>
            </a:extLst>
          </p:cNvPr>
          <p:cNvSpPr>
            <a:spLocks noGrp="1"/>
          </p:cNvSpPr>
          <p:nvPr>
            <p:ph type="sldNum" sz="quarter" idx="12"/>
          </p:nvPr>
        </p:nvSpPr>
        <p:spPr/>
        <p:txBody>
          <a:body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414061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E310A11-2F6F-4CC7-980E-ADC8AB7144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D503C18-9CF2-416B-B63C-C18DCE4A46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951ECB9-2F58-4DBB-A8F4-75B07C553F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E2865-121D-4792-B288-1A8506E9021A}" type="datetimeFigureOut">
              <a:rPr lang="en-IN" smtClean="0"/>
              <a:pPr/>
              <a:t>04-03-2022</a:t>
            </a:fld>
            <a:endParaRPr lang="en-IN"/>
          </a:p>
        </p:txBody>
      </p:sp>
      <p:sp>
        <p:nvSpPr>
          <p:cNvPr id="5" name="Footer Placeholder 4">
            <a:extLst>
              <a:ext uri="{FF2B5EF4-FFF2-40B4-BE49-F238E27FC236}">
                <a16:creationId xmlns:a16="http://schemas.microsoft.com/office/drawing/2014/main" xmlns="" id="{A16BE60A-6C2F-4890-AB3D-1DD49EE5B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9687FE2-7B21-43E2-8E07-E4E0DB88B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8A272-E4FD-4B8F-9AE5-405002721DBF}" type="slidenum">
              <a:rPr lang="en-IN" smtClean="0"/>
              <a:pPr/>
              <a:t>‹#›</a:t>
            </a:fld>
            <a:endParaRPr lang="en-IN"/>
          </a:p>
        </p:txBody>
      </p:sp>
    </p:spTree>
    <p:extLst>
      <p:ext uri="{BB962C8B-B14F-4D97-AF65-F5344CB8AC3E}">
        <p14:creationId xmlns:p14="http://schemas.microsoft.com/office/powerpoint/2010/main" xmlns="" val="3966609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60AE1C-9A3D-40A9-809D-04A681B07EEA}"/>
              </a:ext>
            </a:extLst>
          </p:cNvPr>
          <p:cNvSpPr>
            <a:spLocks noGrp="1"/>
          </p:cNvSpPr>
          <p:nvPr>
            <p:ph type="ctrTitle"/>
          </p:nvPr>
        </p:nvSpPr>
        <p:spPr>
          <a:xfrm>
            <a:off x="1524000" y="522514"/>
            <a:ext cx="9144000" cy="2906486"/>
          </a:xfrm>
        </p:spPr>
        <p:txBody>
          <a:bodyPr>
            <a:normAutofit/>
          </a:bodyPr>
          <a:lstStyle/>
          <a:p>
            <a:r>
              <a:rPr lang="en-US" dirty="0"/>
              <a:t>UNIT-3</a:t>
            </a:r>
            <a:br>
              <a:rPr lang="en-US" dirty="0"/>
            </a:br>
            <a:r>
              <a:rPr lang="en-US" dirty="0"/>
              <a:t>Digital Image Processing</a:t>
            </a:r>
            <a:endParaRPr lang="en-IN" dirty="0"/>
          </a:p>
        </p:txBody>
      </p:sp>
    </p:spTree>
    <p:extLst>
      <p:ext uri="{BB962C8B-B14F-4D97-AF65-F5344CB8AC3E}">
        <p14:creationId xmlns:p14="http://schemas.microsoft.com/office/powerpoint/2010/main" xmlns="" val="2404805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8E7FFDD-7EC7-42CD-BDCF-1397A6BD26BA}"/>
              </a:ext>
            </a:extLst>
          </p:cNvPr>
          <p:cNvPicPr>
            <a:picLocks noChangeAspect="1"/>
          </p:cNvPicPr>
          <p:nvPr/>
        </p:nvPicPr>
        <p:blipFill>
          <a:blip r:embed="rId2"/>
          <a:stretch>
            <a:fillRect/>
          </a:stretch>
        </p:blipFill>
        <p:spPr>
          <a:xfrm>
            <a:off x="1376040" y="736847"/>
            <a:ext cx="8904302" cy="5113537"/>
          </a:xfrm>
          <a:prstGeom prst="rect">
            <a:avLst/>
          </a:prstGeom>
        </p:spPr>
      </p:pic>
    </p:spTree>
    <p:extLst>
      <p:ext uri="{BB962C8B-B14F-4D97-AF65-F5344CB8AC3E}">
        <p14:creationId xmlns:p14="http://schemas.microsoft.com/office/powerpoint/2010/main" xmlns="" val="43801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0CA89C0-2473-42B1-84B9-B20920265A37}"/>
              </a:ext>
            </a:extLst>
          </p:cNvPr>
          <p:cNvPicPr>
            <a:picLocks noChangeAspect="1"/>
          </p:cNvPicPr>
          <p:nvPr/>
        </p:nvPicPr>
        <p:blipFill>
          <a:blip r:embed="rId2"/>
          <a:stretch>
            <a:fillRect/>
          </a:stretch>
        </p:blipFill>
        <p:spPr>
          <a:xfrm>
            <a:off x="1660124" y="896646"/>
            <a:ext cx="8700117" cy="5069148"/>
          </a:xfrm>
          <a:prstGeom prst="rect">
            <a:avLst/>
          </a:prstGeom>
        </p:spPr>
      </p:pic>
    </p:spTree>
    <p:extLst>
      <p:ext uri="{BB962C8B-B14F-4D97-AF65-F5344CB8AC3E}">
        <p14:creationId xmlns:p14="http://schemas.microsoft.com/office/powerpoint/2010/main" xmlns="" val="218567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7CA4EAF-7EFC-4A68-9F5C-127A63BDE253}"/>
              </a:ext>
            </a:extLst>
          </p:cNvPr>
          <p:cNvPicPr>
            <a:picLocks noChangeAspect="1"/>
          </p:cNvPicPr>
          <p:nvPr/>
        </p:nvPicPr>
        <p:blipFill>
          <a:blip r:embed="rId2"/>
          <a:stretch>
            <a:fillRect/>
          </a:stretch>
        </p:blipFill>
        <p:spPr>
          <a:xfrm>
            <a:off x="1065320" y="763480"/>
            <a:ext cx="9241655" cy="4456590"/>
          </a:xfrm>
          <a:prstGeom prst="rect">
            <a:avLst/>
          </a:prstGeom>
        </p:spPr>
      </p:pic>
    </p:spTree>
    <p:extLst>
      <p:ext uri="{BB962C8B-B14F-4D97-AF65-F5344CB8AC3E}">
        <p14:creationId xmlns:p14="http://schemas.microsoft.com/office/powerpoint/2010/main" xmlns="" val="262078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600C664-2545-42E6-B0FC-B43AA4975E64}"/>
              </a:ext>
            </a:extLst>
          </p:cNvPr>
          <p:cNvPicPr>
            <a:picLocks noChangeAspect="1"/>
          </p:cNvPicPr>
          <p:nvPr/>
        </p:nvPicPr>
        <p:blipFill>
          <a:blip r:embed="rId2"/>
          <a:stretch>
            <a:fillRect/>
          </a:stretch>
        </p:blipFill>
        <p:spPr>
          <a:xfrm>
            <a:off x="2121762" y="728662"/>
            <a:ext cx="7457243" cy="5609994"/>
          </a:xfrm>
          <a:prstGeom prst="rect">
            <a:avLst/>
          </a:prstGeom>
        </p:spPr>
      </p:pic>
    </p:spTree>
    <p:extLst>
      <p:ext uri="{BB962C8B-B14F-4D97-AF65-F5344CB8AC3E}">
        <p14:creationId xmlns:p14="http://schemas.microsoft.com/office/powerpoint/2010/main" xmlns="" val="3365814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1DC192F-5EAD-447F-936D-1C0B58F9A3B8}"/>
              </a:ext>
            </a:extLst>
          </p:cNvPr>
          <p:cNvPicPr>
            <a:picLocks noChangeAspect="1"/>
          </p:cNvPicPr>
          <p:nvPr/>
        </p:nvPicPr>
        <p:blipFill>
          <a:blip r:embed="rId2"/>
          <a:stretch>
            <a:fillRect/>
          </a:stretch>
        </p:blipFill>
        <p:spPr>
          <a:xfrm>
            <a:off x="1313895" y="446103"/>
            <a:ext cx="9232777" cy="5965793"/>
          </a:xfrm>
          <a:prstGeom prst="rect">
            <a:avLst/>
          </a:prstGeom>
        </p:spPr>
      </p:pic>
    </p:spTree>
    <p:extLst>
      <p:ext uri="{BB962C8B-B14F-4D97-AF65-F5344CB8AC3E}">
        <p14:creationId xmlns:p14="http://schemas.microsoft.com/office/powerpoint/2010/main" xmlns="" val="251700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5784BDC-F7E7-47CF-8EBE-440C3235E3C9}"/>
              </a:ext>
            </a:extLst>
          </p:cNvPr>
          <p:cNvPicPr>
            <a:picLocks noChangeAspect="1"/>
          </p:cNvPicPr>
          <p:nvPr/>
        </p:nvPicPr>
        <p:blipFill>
          <a:blip r:embed="rId2"/>
          <a:stretch>
            <a:fillRect/>
          </a:stretch>
        </p:blipFill>
        <p:spPr>
          <a:xfrm>
            <a:off x="1233996" y="408373"/>
            <a:ext cx="9392575" cy="6143347"/>
          </a:xfrm>
          <a:prstGeom prst="rect">
            <a:avLst/>
          </a:prstGeom>
        </p:spPr>
      </p:pic>
    </p:spTree>
    <p:extLst>
      <p:ext uri="{BB962C8B-B14F-4D97-AF65-F5344CB8AC3E}">
        <p14:creationId xmlns:p14="http://schemas.microsoft.com/office/powerpoint/2010/main" xmlns="" val="734846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EC7C4DA-8C8B-40C7-BA57-24A1C2505B4A}"/>
              </a:ext>
            </a:extLst>
          </p:cNvPr>
          <p:cNvPicPr>
            <a:picLocks noChangeAspect="1"/>
          </p:cNvPicPr>
          <p:nvPr/>
        </p:nvPicPr>
        <p:blipFill>
          <a:blip r:embed="rId2"/>
          <a:stretch>
            <a:fillRect/>
          </a:stretch>
        </p:blipFill>
        <p:spPr>
          <a:xfrm>
            <a:off x="1091953" y="504825"/>
            <a:ext cx="9650028" cy="6353175"/>
          </a:xfrm>
          <a:prstGeom prst="rect">
            <a:avLst/>
          </a:prstGeom>
        </p:spPr>
      </p:pic>
    </p:spTree>
    <p:extLst>
      <p:ext uri="{BB962C8B-B14F-4D97-AF65-F5344CB8AC3E}">
        <p14:creationId xmlns:p14="http://schemas.microsoft.com/office/powerpoint/2010/main" xmlns="" val="2389105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F9A9CC9-5FA4-4516-B53E-FE6758EDD3E0}"/>
              </a:ext>
            </a:extLst>
          </p:cNvPr>
          <p:cNvPicPr>
            <a:picLocks noChangeAspect="1"/>
          </p:cNvPicPr>
          <p:nvPr/>
        </p:nvPicPr>
        <p:blipFill>
          <a:blip r:embed="rId2"/>
          <a:stretch>
            <a:fillRect/>
          </a:stretch>
        </p:blipFill>
        <p:spPr>
          <a:xfrm>
            <a:off x="1162975" y="381741"/>
            <a:ext cx="9072978" cy="6285390"/>
          </a:xfrm>
          <a:prstGeom prst="rect">
            <a:avLst/>
          </a:prstGeom>
        </p:spPr>
      </p:pic>
    </p:spTree>
    <p:extLst>
      <p:ext uri="{BB962C8B-B14F-4D97-AF65-F5344CB8AC3E}">
        <p14:creationId xmlns:p14="http://schemas.microsoft.com/office/powerpoint/2010/main" xmlns="" val="258873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C648FA1-3561-473A-BCE0-8896C3C114ED}"/>
              </a:ext>
            </a:extLst>
          </p:cNvPr>
          <p:cNvPicPr>
            <a:picLocks noChangeAspect="1"/>
          </p:cNvPicPr>
          <p:nvPr/>
        </p:nvPicPr>
        <p:blipFill>
          <a:blip r:embed="rId2"/>
          <a:stretch>
            <a:fillRect/>
          </a:stretch>
        </p:blipFill>
        <p:spPr>
          <a:xfrm>
            <a:off x="1216241" y="266330"/>
            <a:ext cx="9596761" cy="6445188"/>
          </a:xfrm>
          <a:prstGeom prst="rect">
            <a:avLst/>
          </a:prstGeom>
        </p:spPr>
      </p:pic>
    </p:spTree>
    <p:extLst>
      <p:ext uri="{BB962C8B-B14F-4D97-AF65-F5344CB8AC3E}">
        <p14:creationId xmlns:p14="http://schemas.microsoft.com/office/powerpoint/2010/main" xmlns="" val="252328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EB548F-F12A-4C88-99C5-815A9868D690}"/>
              </a:ext>
            </a:extLst>
          </p:cNvPr>
          <p:cNvPicPr>
            <a:picLocks noChangeAspect="1"/>
          </p:cNvPicPr>
          <p:nvPr/>
        </p:nvPicPr>
        <p:blipFill>
          <a:blip r:embed="rId2"/>
          <a:stretch>
            <a:fillRect/>
          </a:stretch>
        </p:blipFill>
        <p:spPr>
          <a:xfrm>
            <a:off x="1606858" y="452762"/>
            <a:ext cx="8735627" cy="6098958"/>
          </a:xfrm>
          <a:prstGeom prst="rect">
            <a:avLst/>
          </a:prstGeom>
        </p:spPr>
      </p:pic>
    </p:spTree>
    <p:extLst>
      <p:ext uri="{BB962C8B-B14F-4D97-AF65-F5344CB8AC3E}">
        <p14:creationId xmlns:p14="http://schemas.microsoft.com/office/powerpoint/2010/main" xmlns="" val="344610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1164"/>
            <a:ext cx="10515600" cy="5525799"/>
          </a:xfrm>
        </p:spPr>
        <p:txBody>
          <a:bodyPr>
            <a:normAutofit/>
          </a:bodyPr>
          <a:lstStyle/>
          <a:p>
            <a:r>
              <a:rPr lang="en-US" sz="2400" dirty="0" smtClean="0"/>
              <a:t>Image </a:t>
            </a:r>
            <a:r>
              <a:rPr lang="en-US" sz="2400" dirty="0" smtClean="0">
                <a:sym typeface="Wingdings" pitchFamily="2" charset="2"/>
              </a:rPr>
              <a:t> 2D function  f(x, y) </a:t>
            </a:r>
          </a:p>
          <a:p>
            <a:r>
              <a:rPr lang="en-US" sz="2400" dirty="0" smtClean="0">
                <a:sym typeface="Wingdings" pitchFamily="2" charset="2"/>
              </a:rPr>
              <a:t>X, y  Spatial Coordinates</a:t>
            </a:r>
          </a:p>
          <a:p>
            <a:r>
              <a:rPr lang="en-US" sz="2400" dirty="0" smtClean="0">
                <a:sym typeface="Wingdings" pitchFamily="2" charset="2"/>
              </a:rPr>
              <a:t>Amplitude of f intensity or gray level</a:t>
            </a:r>
          </a:p>
          <a:p>
            <a:r>
              <a:rPr lang="en-US" sz="2400" dirty="0" smtClean="0">
                <a:sym typeface="Wingdings" pitchFamily="2" charset="2"/>
              </a:rPr>
              <a:t>X, y and amplitude of f  discrete or finite values “DIGITAL IMAGE”</a:t>
            </a:r>
          </a:p>
          <a:p>
            <a:r>
              <a:rPr lang="en-US" sz="2400" dirty="0" smtClean="0">
                <a:sym typeface="Wingdings" pitchFamily="2" charset="2"/>
              </a:rPr>
              <a:t>DIGITAL IMAGE PROCESSING</a:t>
            </a:r>
          </a:p>
          <a:p>
            <a:r>
              <a:rPr lang="en-US" sz="2400" dirty="0" smtClean="0"/>
              <a:t>Processing of digital image </a:t>
            </a:r>
            <a:r>
              <a:rPr lang="en-US" sz="2400" dirty="0" smtClean="0">
                <a:sym typeface="Wingdings" pitchFamily="2" charset="2"/>
              </a:rPr>
              <a:t>  digital computer</a:t>
            </a:r>
          </a:p>
          <a:p>
            <a:r>
              <a:rPr lang="en-US" sz="2400" dirty="0" smtClean="0">
                <a:sym typeface="Wingdings" pitchFamily="2" charset="2"/>
              </a:rPr>
              <a:t>Consists of finite elements  location and values.</a:t>
            </a:r>
          </a:p>
          <a:p>
            <a:r>
              <a:rPr lang="en-US" sz="2400" dirty="0" smtClean="0">
                <a:sym typeface="Wingdings" pitchFamily="2" charset="2"/>
              </a:rPr>
              <a:t>Finite elements also known as picture elements, </a:t>
            </a:r>
            <a:r>
              <a:rPr lang="en-US" sz="2400" dirty="0" err="1" smtClean="0">
                <a:sym typeface="Wingdings" pitchFamily="2" charset="2"/>
              </a:rPr>
              <a:t>pels</a:t>
            </a:r>
            <a:r>
              <a:rPr lang="en-US" sz="2400" dirty="0" smtClean="0">
                <a:sym typeface="Wingdings" pitchFamily="2" charset="2"/>
              </a:rPr>
              <a:t>, pixels, image elements.</a:t>
            </a:r>
          </a:p>
          <a:p>
            <a:r>
              <a:rPr lang="en-US" sz="2400" dirty="0" smtClean="0">
                <a:sym typeface="Wingdings" pitchFamily="2" charset="2"/>
              </a:rPr>
              <a:t>Vision  advance senses limited to “visual bands”</a:t>
            </a:r>
          </a:p>
          <a:p>
            <a:r>
              <a:rPr lang="en-US" sz="2400" dirty="0" smtClean="0">
                <a:sym typeface="Wingdings" pitchFamily="2" charset="2"/>
              </a:rPr>
              <a:t>EMS  GAMMA RAYS TO RADIO WAVES</a:t>
            </a:r>
          </a:p>
          <a:p>
            <a:r>
              <a:rPr lang="en-US" sz="2400" dirty="0" smtClean="0">
                <a:sym typeface="Wingdings" pitchFamily="2" charset="2"/>
              </a:rPr>
              <a:t>Image mechanics used for image processing</a:t>
            </a:r>
          </a:p>
          <a:p>
            <a:r>
              <a:rPr lang="en-US" sz="2400" dirty="0" smtClean="0">
                <a:sym typeface="Wingdings" pitchFamily="2" charset="2"/>
              </a:rPr>
              <a:t>DIP  covers wide and varied fields of applications</a:t>
            </a:r>
          </a:p>
          <a:p>
            <a:endParaRPr lang="en-US" sz="2400" dirty="0" smtClean="0">
              <a:sym typeface="Wingdings" pitchFamily="2" charset="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186715B-DADF-4CE0-8ED4-CBB758358736}"/>
              </a:ext>
            </a:extLst>
          </p:cNvPr>
          <p:cNvPicPr>
            <a:picLocks noChangeAspect="1"/>
          </p:cNvPicPr>
          <p:nvPr/>
        </p:nvPicPr>
        <p:blipFill>
          <a:blip r:embed="rId2"/>
          <a:stretch>
            <a:fillRect/>
          </a:stretch>
        </p:blipFill>
        <p:spPr>
          <a:xfrm>
            <a:off x="1322773" y="319597"/>
            <a:ext cx="9081855" cy="6276512"/>
          </a:xfrm>
          <a:prstGeom prst="rect">
            <a:avLst/>
          </a:prstGeom>
        </p:spPr>
      </p:pic>
    </p:spTree>
    <p:extLst>
      <p:ext uri="{BB962C8B-B14F-4D97-AF65-F5344CB8AC3E}">
        <p14:creationId xmlns:p14="http://schemas.microsoft.com/office/powerpoint/2010/main" xmlns="" val="919330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D392D5E-33FC-4329-9CB4-C50E85CD146E}"/>
              </a:ext>
            </a:extLst>
          </p:cNvPr>
          <p:cNvPicPr>
            <a:picLocks noChangeAspect="1"/>
          </p:cNvPicPr>
          <p:nvPr/>
        </p:nvPicPr>
        <p:blipFill>
          <a:blip r:embed="rId2"/>
          <a:stretch>
            <a:fillRect/>
          </a:stretch>
        </p:blipFill>
        <p:spPr>
          <a:xfrm>
            <a:off x="1358284" y="614362"/>
            <a:ext cx="9303798" cy="6150422"/>
          </a:xfrm>
          <a:prstGeom prst="rect">
            <a:avLst/>
          </a:prstGeom>
        </p:spPr>
      </p:pic>
    </p:spTree>
    <p:extLst>
      <p:ext uri="{BB962C8B-B14F-4D97-AF65-F5344CB8AC3E}">
        <p14:creationId xmlns:p14="http://schemas.microsoft.com/office/powerpoint/2010/main" xmlns="" val="3342668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23821A8-ACA2-44C7-956D-6C4883899BDC}"/>
              </a:ext>
            </a:extLst>
          </p:cNvPr>
          <p:cNvPicPr>
            <a:picLocks noChangeAspect="1"/>
          </p:cNvPicPr>
          <p:nvPr/>
        </p:nvPicPr>
        <p:blipFill>
          <a:blip r:embed="rId2"/>
          <a:stretch>
            <a:fillRect/>
          </a:stretch>
        </p:blipFill>
        <p:spPr>
          <a:xfrm>
            <a:off x="1331651" y="488272"/>
            <a:ext cx="9232776" cy="5974672"/>
          </a:xfrm>
          <a:prstGeom prst="rect">
            <a:avLst/>
          </a:prstGeom>
        </p:spPr>
      </p:pic>
    </p:spTree>
    <p:extLst>
      <p:ext uri="{BB962C8B-B14F-4D97-AF65-F5344CB8AC3E}">
        <p14:creationId xmlns:p14="http://schemas.microsoft.com/office/powerpoint/2010/main" xmlns="" val="1943093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681011-69EF-40CC-BEEC-774163AAF2A6}"/>
              </a:ext>
            </a:extLst>
          </p:cNvPr>
          <p:cNvSpPr>
            <a:spLocks noGrp="1"/>
          </p:cNvSpPr>
          <p:nvPr>
            <p:ph type="title"/>
          </p:nvPr>
        </p:nvSpPr>
        <p:spPr>
          <a:xfrm>
            <a:off x="838200" y="365125"/>
            <a:ext cx="10515600" cy="646929"/>
          </a:xfrm>
        </p:spPr>
        <p:txBody>
          <a:bodyPr>
            <a:normAutofit/>
          </a:bodyPr>
          <a:lstStyle/>
          <a:p>
            <a:r>
              <a:rPr lang="en-US" sz="3600" dirty="0">
                <a:latin typeface="Times New Roman" panose="02020603050405020304" pitchFamily="18" charset="0"/>
                <a:cs typeface="Times New Roman" panose="02020603050405020304" pitchFamily="18" charset="0"/>
              </a:rPr>
              <a:t>Examples of Fields that use Digital Image Processing</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2852AD19-D3B1-420E-B240-E8B8DE40D008}"/>
              </a:ext>
            </a:extLst>
          </p:cNvPr>
          <p:cNvSpPr>
            <a:spLocks noGrp="1"/>
          </p:cNvSpPr>
          <p:nvPr>
            <p:ph idx="1"/>
          </p:nvPr>
        </p:nvSpPr>
        <p:spPr>
          <a:xfrm>
            <a:off x="838200" y="1438183"/>
            <a:ext cx="10515600" cy="473878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 digital image is a representation of a two- dimensional image as a finite set of digital values, called picture elements or pixels.</a:t>
            </a:r>
          </a:p>
          <a:p>
            <a:pPr marL="0" indent="0">
              <a:buNone/>
            </a:pPr>
            <a:r>
              <a:rPr lang="en-US" sz="2400" u="sng" dirty="0">
                <a:latin typeface="Times New Roman" panose="02020603050405020304" pitchFamily="18" charset="0"/>
                <a:cs typeface="Times New Roman" panose="02020603050405020304" pitchFamily="18" charset="0"/>
              </a:rPr>
              <a:t>Fields in DIP</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Gamma Rays</a:t>
            </a:r>
          </a:p>
          <a:p>
            <a:r>
              <a:rPr lang="en-US" sz="2400" dirty="0">
                <a:latin typeface="Times New Roman" panose="02020603050405020304" pitchFamily="18" charset="0"/>
                <a:cs typeface="Times New Roman" panose="02020603050405020304" pitchFamily="18" charset="0"/>
              </a:rPr>
              <a:t>X-Rays</a:t>
            </a:r>
          </a:p>
          <a:p>
            <a:r>
              <a:rPr lang="en-US" sz="2400" dirty="0">
                <a:latin typeface="Times New Roman" panose="02020603050405020304" pitchFamily="18" charset="0"/>
                <a:cs typeface="Times New Roman" panose="02020603050405020304" pitchFamily="18" charset="0"/>
              </a:rPr>
              <a:t>Ultraviolet Rays</a:t>
            </a:r>
          </a:p>
          <a:p>
            <a:r>
              <a:rPr lang="en-US" sz="2400" dirty="0">
                <a:latin typeface="Times New Roman" panose="02020603050405020304" pitchFamily="18" charset="0"/>
                <a:cs typeface="Times New Roman" panose="02020603050405020304" pitchFamily="18" charset="0"/>
              </a:rPr>
              <a:t>Visible and Infrared Rays</a:t>
            </a:r>
          </a:p>
          <a:p>
            <a:r>
              <a:rPr lang="en-US" sz="2400" dirty="0">
                <a:latin typeface="Times New Roman" panose="02020603050405020304" pitchFamily="18" charset="0"/>
                <a:cs typeface="Times New Roman" panose="02020603050405020304" pitchFamily="18" charset="0"/>
              </a:rPr>
              <a:t>Microwave Rays</a:t>
            </a:r>
          </a:p>
          <a:p>
            <a:r>
              <a:rPr lang="en-US" sz="2400" dirty="0">
                <a:latin typeface="Times New Roman" panose="02020603050405020304" pitchFamily="18" charset="0"/>
                <a:cs typeface="Times New Roman" panose="02020603050405020304" pitchFamily="18" charset="0"/>
              </a:rPr>
              <a:t>Radio Band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8316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B80C13-17C0-44CB-848C-69838D604BA1}"/>
              </a:ext>
            </a:extLst>
          </p:cNvPr>
          <p:cNvSpPr>
            <a:spLocks noGrp="1"/>
          </p:cNvSpPr>
          <p:nvPr>
            <p:ph type="title"/>
          </p:nvPr>
        </p:nvSpPr>
        <p:spPr>
          <a:xfrm>
            <a:off x="838200" y="365126"/>
            <a:ext cx="10515600" cy="726828"/>
          </a:xfrm>
        </p:spPr>
        <p:txBody>
          <a:bodyPr>
            <a:normAutofit/>
          </a:bodyPr>
          <a:lstStyle/>
          <a:p>
            <a:r>
              <a:rPr lang="en-US" sz="4000" dirty="0">
                <a:latin typeface="Times New Roman" panose="02020603050405020304" pitchFamily="18" charset="0"/>
                <a:cs typeface="Times New Roman" panose="02020603050405020304" pitchFamily="18" charset="0"/>
              </a:rPr>
              <a:t>Gamma Rays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8FA66F1-0D88-4F3B-BEA3-6E89C639896E}"/>
              </a:ext>
            </a:extLst>
          </p:cNvPr>
          <p:cNvSpPr>
            <a:spLocks noGrp="1"/>
          </p:cNvSpPr>
          <p:nvPr>
            <p:ph idx="1"/>
          </p:nvPr>
        </p:nvSpPr>
        <p:spPr>
          <a:xfrm>
            <a:off x="838200" y="1091953"/>
            <a:ext cx="10515600" cy="5085009"/>
          </a:xfrm>
        </p:spPr>
        <p:txBody>
          <a:bodyPr>
            <a:normAutofit/>
          </a:bodyPr>
          <a:lstStyle/>
          <a:p>
            <a:r>
              <a:rPr lang="en-US" sz="2400" dirty="0">
                <a:latin typeface="Times New Roman" panose="02020603050405020304" pitchFamily="18" charset="0"/>
                <a:cs typeface="Times New Roman" panose="02020603050405020304" pitchFamily="18" charset="0"/>
              </a:rPr>
              <a:t>Gamma Rays are used in Medicine and Astronomical Observations.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is also used in Bone Pathology.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is used to find the Tumor and Infections in our body.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Nuclear Medicine, Rays are passed into our body with a Radioactive isotope that emits gamma rays as it decays.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images are produced and they are collected by Gamma Ray Detectors.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26754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9F878-25C3-41BE-98F9-791284317C2A}"/>
              </a:ext>
            </a:extLst>
          </p:cNvPr>
          <p:cNvSpPr>
            <a:spLocks noGrp="1"/>
          </p:cNvSpPr>
          <p:nvPr>
            <p:ph type="title"/>
          </p:nvPr>
        </p:nvSpPr>
        <p:spPr>
          <a:xfrm>
            <a:off x="838200" y="365125"/>
            <a:ext cx="10515600" cy="602541"/>
          </a:xfrm>
        </p:spPr>
        <p:txBody>
          <a:bodyPr>
            <a:normAutofit fontScale="90000"/>
          </a:bodyPr>
          <a:lstStyle/>
          <a:p>
            <a:r>
              <a:rPr lang="en-US" dirty="0">
                <a:latin typeface="Times New Roman" panose="02020603050405020304" pitchFamily="18" charset="0"/>
                <a:cs typeface="Times New Roman" panose="02020603050405020304" pitchFamily="18" charset="0"/>
              </a:rPr>
              <a:t>X-Rays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A91D61B-0541-4E44-97C5-8538B5DD3733}"/>
              </a:ext>
            </a:extLst>
          </p:cNvPr>
          <p:cNvSpPr>
            <a:spLocks noGrp="1"/>
          </p:cNvSpPr>
          <p:nvPr>
            <p:ph idx="1"/>
          </p:nvPr>
        </p:nvSpPr>
        <p:spPr>
          <a:xfrm>
            <a:off x="838200" y="967666"/>
            <a:ext cx="10515600" cy="5209297"/>
          </a:xfrm>
        </p:spPr>
        <p:txBody>
          <a:bodyPr>
            <a:normAutofit/>
          </a:bodyPr>
          <a:lstStyle/>
          <a:p>
            <a:r>
              <a:rPr lang="en-US" sz="2400" dirty="0">
                <a:latin typeface="Times New Roman" panose="02020603050405020304" pitchFamily="18" charset="0"/>
                <a:cs typeface="Times New Roman" panose="02020603050405020304" pitchFamily="18" charset="0"/>
              </a:rPr>
              <a:t>It is used widely in: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Medical Diagnostics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Astronomy</a:t>
            </a:r>
          </a:p>
          <a:p>
            <a:r>
              <a:rPr lang="en-US" sz="2400" dirty="0">
                <a:latin typeface="Times New Roman" panose="02020603050405020304" pitchFamily="18" charset="0"/>
                <a:cs typeface="Times New Roman" panose="02020603050405020304" pitchFamily="18" charset="0"/>
              </a:rPr>
              <a:t>In Medical Diagnostics, Rays are generated using X-Ray tube, which is a Vacuum Tube with a Cathode and Anode.</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8942B940-855E-49D6-AB60-8E1CDA70E026}"/>
              </a:ext>
            </a:extLst>
          </p:cNvPr>
          <p:cNvPicPr>
            <a:picLocks noChangeAspect="1"/>
          </p:cNvPicPr>
          <p:nvPr/>
        </p:nvPicPr>
        <p:blipFill>
          <a:blip r:embed="rId2"/>
          <a:stretch>
            <a:fillRect/>
          </a:stretch>
        </p:blipFill>
        <p:spPr>
          <a:xfrm>
            <a:off x="3211173" y="3036980"/>
            <a:ext cx="5343525" cy="3714750"/>
          </a:xfrm>
          <a:prstGeom prst="rect">
            <a:avLst/>
          </a:prstGeom>
        </p:spPr>
      </p:pic>
    </p:spTree>
    <p:extLst>
      <p:ext uri="{BB962C8B-B14F-4D97-AF65-F5344CB8AC3E}">
        <p14:creationId xmlns:p14="http://schemas.microsoft.com/office/powerpoint/2010/main" xmlns="" val="139491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C7BD3B7-DA95-4F62-998C-643BA5192D93}"/>
              </a:ext>
            </a:extLst>
          </p:cNvPr>
          <p:cNvSpPr>
            <a:spLocks noGrp="1"/>
          </p:cNvSpPr>
          <p:nvPr>
            <p:ph idx="1"/>
          </p:nvPr>
        </p:nvSpPr>
        <p:spPr>
          <a:xfrm>
            <a:off x="838200" y="577049"/>
            <a:ext cx="10515600" cy="5599914"/>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ANGIOGRAPHY, is used to obtain images about the Blood Vessels.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Catheter is small, flexible and hollow tube.</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Higher energy X-Rays are used in Industrial processes.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517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EBC722-427C-4195-9F2B-5D7E5113FD5A}"/>
              </a:ext>
            </a:extLst>
          </p:cNvPr>
          <p:cNvSpPr>
            <a:spLocks noGrp="1"/>
          </p:cNvSpPr>
          <p:nvPr>
            <p:ph type="title"/>
          </p:nvPr>
        </p:nvSpPr>
        <p:spPr>
          <a:xfrm>
            <a:off x="838200" y="365125"/>
            <a:ext cx="10515600" cy="655807"/>
          </a:xfrm>
        </p:spPr>
        <p:txBody>
          <a:bodyPr>
            <a:normAutofit fontScale="90000"/>
          </a:bodyPr>
          <a:lstStyle/>
          <a:p>
            <a:r>
              <a:rPr lang="en-US" dirty="0">
                <a:latin typeface="Times New Roman" panose="02020603050405020304" pitchFamily="18" charset="0"/>
                <a:cs typeface="Times New Roman" panose="02020603050405020304" pitchFamily="18" charset="0"/>
              </a:rPr>
              <a:t>Ultraviolet Band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8B1BAB0-A7C6-475F-9253-4A10A53A478B}"/>
              </a:ext>
            </a:extLst>
          </p:cNvPr>
          <p:cNvSpPr>
            <a:spLocks noGrp="1"/>
          </p:cNvSpPr>
          <p:nvPr>
            <p:ph idx="1"/>
          </p:nvPr>
        </p:nvSpPr>
        <p:spPr>
          <a:xfrm>
            <a:off x="838200" y="1020932"/>
            <a:ext cx="10515600" cy="515603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UV Rays are widely used in: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Lithography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Industrial Inspection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Microscopy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Lasers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Biological Imaging</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Astronomical Observations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414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4DA5D83-B3AD-4372-8C5F-8A3B3BBAC326}"/>
              </a:ext>
            </a:extLst>
          </p:cNvPr>
          <p:cNvSpPr>
            <a:spLocks noGrp="1"/>
          </p:cNvSpPr>
          <p:nvPr>
            <p:ph idx="1"/>
          </p:nvPr>
        </p:nvSpPr>
        <p:spPr>
          <a:xfrm>
            <a:off x="838200" y="399495"/>
            <a:ext cx="10515600" cy="5777468"/>
          </a:xfrm>
        </p:spPr>
        <p:txBody>
          <a:bodyPr>
            <a:normAutofit/>
          </a:bodyPr>
          <a:lstStyle/>
          <a:p>
            <a:r>
              <a:rPr lang="en-US" sz="2400" dirty="0">
                <a:latin typeface="Times New Roman" panose="02020603050405020304" pitchFamily="18" charset="0"/>
                <a:cs typeface="Times New Roman" panose="02020603050405020304" pitchFamily="18" charset="0"/>
              </a:rPr>
              <a:t>UV lights are used in Fluorescence microscopy.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is one of the fastest growing areas of Microscopy.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Fluorescence is a method discovered in the middle nineteenth century.</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UV Rays are not visible. When a photon of UV radiations collides with an electron in an atom of fluorescent produces electrons with lots of energy.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74916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F99D28-11D4-4AB5-B033-8148F5511842}"/>
              </a:ext>
            </a:extLst>
          </p:cNvPr>
          <p:cNvSpPr>
            <a:spLocks noGrp="1"/>
          </p:cNvSpPr>
          <p:nvPr>
            <p:ph type="title"/>
          </p:nvPr>
        </p:nvSpPr>
        <p:spPr>
          <a:xfrm>
            <a:off x="838200" y="365126"/>
            <a:ext cx="10515600" cy="593662"/>
          </a:xfrm>
        </p:spPr>
        <p:txBody>
          <a:bodyPr>
            <a:normAutofit fontScale="90000"/>
          </a:bodyPr>
          <a:lstStyle/>
          <a:p>
            <a:r>
              <a:rPr lang="en-US" dirty="0">
                <a:latin typeface="Times New Roman" panose="02020603050405020304" pitchFamily="18" charset="0"/>
                <a:cs typeface="Times New Roman" panose="02020603050405020304" pitchFamily="18" charset="0"/>
              </a:rPr>
              <a:t>Visible and Infrared Bands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CC906FB-B8F1-46E1-9142-9F7D5DFD396E}"/>
              </a:ext>
            </a:extLst>
          </p:cNvPr>
          <p:cNvSpPr>
            <a:spLocks noGrp="1"/>
          </p:cNvSpPr>
          <p:nvPr>
            <p:ph idx="1"/>
          </p:nvPr>
        </p:nvSpPr>
        <p:spPr>
          <a:xfrm>
            <a:off x="838200" y="1065320"/>
            <a:ext cx="10515600" cy="5111643"/>
          </a:xfrm>
        </p:spPr>
        <p:txBody>
          <a:bodyPr>
            <a:normAutofit/>
          </a:bodyPr>
          <a:lstStyle/>
          <a:p>
            <a:r>
              <a:rPr lang="en-US" sz="2400" dirty="0">
                <a:latin typeface="Times New Roman" panose="02020603050405020304" pitchFamily="18" charset="0"/>
                <a:cs typeface="Times New Roman" panose="02020603050405020304" pitchFamily="18" charset="0"/>
              </a:rPr>
              <a:t>Microscope allows us to see any tiny images with a well detailed form.</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Even at times objects viewed through a Microscope will not provide any clear ideas about the objects.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To provide a competition to it and view in a well detailed manner another major area is used in visual processing called Visual and Infrared rays.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0459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62025"/>
            <a:ext cx="10515600" cy="4351338"/>
          </a:xfrm>
        </p:spPr>
        <p:txBody>
          <a:bodyPr>
            <a:normAutofit lnSpcReduction="10000"/>
          </a:bodyPr>
          <a:lstStyle/>
          <a:p>
            <a:endParaRPr lang="en-US" dirty="0" smtClean="0"/>
          </a:p>
          <a:p>
            <a:r>
              <a:rPr lang="en-US" dirty="0" smtClean="0"/>
              <a:t>TYPES OF DIP</a:t>
            </a:r>
          </a:p>
          <a:p>
            <a:r>
              <a:rPr lang="en-US" dirty="0" smtClean="0"/>
              <a:t>Image </a:t>
            </a:r>
            <a:r>
              <a:rPr lang="en-US" dirty="0" smtClean="0">
                <a:sym typeface="Wingdings" pitchFamily="2" charset="2"/>
              </a:rPr>
              <a:t> DIP SYSTEM  image (low level process)</a:t>
            </a:r>
          </a:p>
          <a:p>
            <a:r>
              <a:rPr lang="en-US" dirty="0" smtClean="0">
                <a:sym typeface="Wingdings" pitchFamily="2" charset="2"/>
              </a:rPr>
              <a:t>EX: Noise image DIP SYTEM CLEAR IMAGE (NOISE IS REDUCED)</a:t>
            </a:r>
          </a:p>
          <a:p>
            <a:r>
              <a:rPr lang="en-US" dirty="0" smtClean="0">
                <a:sym typeface="Wingdings" pitchFamily="2" charset="2"/>
              </a:rPr>
              <a:t>Image  DIP SYSTEM attributes (mid level process)</a:t>
            </a:r>
          </a:p>
          <a:p>
            <a:r>
              <a:rPr lang="en-US" dirty="0" smtClean="0">
                <a:sym typeface="Wingdings" pitchFamily="2" charset="2"/>
              </a:rPr>
              <a:t>EX: Object recognition </a:t>
            </a:r>
          </a:p>
          <a:p>
            <a:r>
              <a:rPr lang="en-US" dirty="0" smtClean="0">
                <a:sym typeface="Wingdings" pitchFamily="2" charset="2"/>
              </a:rPr>
              <a:t>Attributes  DIP SYSTEM  Understanding (making sense) (High –level process)</a:t>
            </a:r>
          </a:p>
          <a:p>
            <a:r>
              <a:rPr lang="en-US" dirty="0" smtClean="0">
                <a:sym typeface="Wingdings" pitchFamily="2" charset="2"/>
              </a:rPr>
              <a:t>EX: Ball image  DIP SYSTEM  identify the image as ball. </a:t>
            </a:r>
          </a:p>
          <a:p>
            <a:endParaRPr lang="en-US" dirty="0" smtClean="0">
              <a:sym typeface="Wingdings" pitchFamily="2" charset="2"/>
            </a:endParaRPr>
          </a:p>
          <a:p>
            <a:endParaRPr lang="en-US" dirty="0" smtClean="0">
              <a:sym typeface="Wingdings" pitchFamily="2" charset="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15C1F7D-6801-49E7-8ED8-11996D5A8225}"/>
              </a:ext>
            </a:extLst>
          </p:cNvPr>
          <p:cNvSpPr>
            <a:spLocks noGrp="1"/>
          </p:cNvSpPr>
          <p:nvPr>
            <p:ph idx="1"/>
          </p:nvPr>
        </p:nvSpPr>
        <p:spPr>
          <a:xfrm>
            <a:off x="838200" y="372862"/>
            <a:ext cx="10515600" cy="580410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Infrared and Visible rays plays an important role such as:</a:t>
            </a:r>
          </a:p>
          <a:p>
            <a:pPr marL="0" indent="0">
              <a:buNone/>
            </a:pPr>
            <a:r>
              <a:rPr lang="en-US" sz="2400" dirty="0">
                <a:latin typeface="Times New Roman" panose="02020603050405020304" pitchFamily="18" charset="0"/>
                <a:cs typeface="Times New Roman" panose="02020603050405020304" pitchFamily="18" charset="0"/>
              </a:rPr>
              <a:t>1.Microscopy</a:t>
            </a:r>
          </a:p>
          <a:p>
            <a:pPr marL="0" indent="0">
              <a:buNone/>
            </a:pPr>
            <a:r>
              <a:rPr lang="en-US" sz="2400" dirty="0">
                <a:latin typeface="Times New Roman" panose="02020603050405020304" pitchFamily="18" charset="0"/>
                <a:cs typeface="Times New Roman" panose="02020603050405020304" pitchFamily="18" charset="0"/>
              </a:rPr>
              <a:t>2.Astronomy</a:t>
            </a:r>
          </a:p>
          <a:p>
            <a:pPr marL="0" indent="0">
              <a:buNone/>
            </a:pPr>
            <a:r>
              <a:rPr lang="en-US" sz="2400" dirty="0">
                <a:latin typeface="Times New Roman" panose="02020603050405020304" pitchFamily="18" charset="0"/>
                <a:cs typeface="Times New Roman" panose="02020603050405020304" pitchFamily="18" charset="0"/>
              </a:rPr>
              <a:t>3.Remote Sensing</a:t>
            </a:r>
          </a:p>
          <a:p>
            <a:pPr marL="0" indent="0">
              <a:buNone/>
            </a:pPr>
            <a:r>
              <a:rPr lang="en-US" sz="2400" dirty="0">
                <a:latin typeface="Times New Roman" panose="02020603050405020304" pitchFamily="18" charset="0"/>
                <a:cs typeface="Times New Roman" panose="02020603050405020304" pitchFamily="18" charset="0"/>
              </a:rPr>
              <a:t>4.Industry</a:t>
            </a:r>
          </a:p>
          <a:p>
            <a:pPr marL="0" indent="0">
              <a:buNone/>
            </a:pPr>
            <a:r>
              <a:rPr lang="en-US" sz="2400" dirty="0">
                <a:latin typeface="Times New Roman" panose="02020603050405020304" pitchFamily="18" charset="0"/>
                <a:cs typeface="Times New Roman" panose="02020603050405020304" pitchFamily="18" charset="0"/>
              </a:rPr>
              <a:t>5.Law Enforcement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45662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722F8E8-5E0C-40E1-B291-D79DFA675772}"/>
              </a:ext>
            </a:extLst>
          </p:cNvPr>
          <p:cNvSpPr>
            <a:spLocks noGrp="1"/>
          </p:cNvSpPr>
          <p:nvPr>
            <p:ph idx="1"/>
          </p:nvPr>
        </p:nvSpPr>
        <p:spPr/>
        <p:txBody>
          <a:bodyPr>
            <a:normAutofit/>
          </a:body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above image is taken from the satellite , which is a image view of Washington D.C., where each image represents features such as Buildings, roads, vegetation and rivers.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4</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and 5</a:t>
            </a:r>
            <a:r>
              <a:rPr lang="en-IN" sz="2400" baseline="30000" dirty="0">
                <a:latin typeface="Times New Roman" panose="02020603050405020304" pitchFamily="18" charset="0"/>
                <a:cs typeface="Times New Roman" panose="02020603050405020304" pitchFamily="18" charset="0"/>
              </a:rPr>
              <a:t>th</a:t>
            </a:r>
            <a:r>
              <a:rPr lang="en-IN" sz="2400" dirty="0">
                <a:latin typeface="Times New Roman" panose="02020603050405020304" pitchFamily="18" charset="0"/>
                <a:cs typeface="Times New Roman" panose="02020603050405020304" pitchFamily="18" charset="0"/>
              </a:rPr>
              <a:t> images are taken from Visible rays which can be easily identified by our eyes.</a:t>
            </a:r>
          </a:p>
        </p:txBody>
      </p:sp>
      <p:pic>
        <p:nvPicPr>
          <p:cNvPr id="4" name="Content Placeholder 4">
            <a:extLst>
              <a:ext uri="{FF2B5EF4-FFF2-40B4-BE49-F238E27FC236}">
                <a16:creationId xmlns:a16="http://schemas.microsoft.com/office/drawing/2014/main" xmlns="" id="{ED735264-3FA6-4530-BA76-9C9367ED1051}"/>
              </a:ext>
            </a:extLst>
          </p:cNvPr>
          <p:cNvPicPr>
            <a:picLocks noChangeAspect="1"/>
          </p:cNvPicPr>
          <p:nvPr/>
        </p:nvPicPr>
        <p:blipFill>
          <a:blip r:embed="rId2"/>
          <a:stretch>
            <a:fillRect/>
          </a:stretch>
        </p:blipFill>
        <p:spPr>
          <a:xfrm>
            <a:off x="1438183" y="0"/>
            <a:ext cx="8646850" cy="3429000"/>
          </a:xfrm>
          <a:prstGeom prst="rect">
            <a:avLst/>
          </a:prstGeom>
        </p:spPr>
      </p:pic>
    </p:spTree>
    <p:extLst>
      <p:ext uri="{BB962C8B-B14F-4D97-AF65-F5344CB8AC3E}">
        <p14:creationId xmlns:p14="http://schemas.microsoft.com/office/powerpoint/2010/main" xmlns="" val="3945760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AB10CE-1F27-4756-BD5C-BAD3733D857F}"/>
              </a:ext>
            </a:extLst>
          </p:cNvPr>
          <p:cNvSpPr>
            <a:spLocks noGrp="1"/>
          </p:cNvSpPr>
          <p:nvPr>
            <p:ph idx="1"/>
          </p:nvPr>
        </p:nvSpPr>
        <p:spPr>
          <a:xfrm>
            <a:off x="759823" y="763179"/>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NASA’s LANDSAT satellite’s main function is to obtain and send images of Earth from Space.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Bands are expressed in terms of WAVELENGTH.</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75002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AA68757-6EC2-472D-B20B-EBEB90A011A5}"/>
              </a:ext>
            </a:extLst>
          </p:cNvPr>
          <p:cNvSpPr>
            <a:spLocks noGrp="1"/>
          </p:cNvSpPr>
          <p:nvPr>
            <p:ph idx="1"/>
          </p:nvPr>
        </p:nvSpPr>
        <p:spPr/>
        <p:txBody>
          <a:bodyPr>
            <a:normAutofit/>
          </a:body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image is taken from space which states about Hurricane.</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Taken by a NATIONAL OCEANOGRAPHIC and ATMOSPHERIC ADMINISTRATION (NOAA) they used Visible and Infrared rays.</a:t>
            </a:r>
          </a:p>
        </p:txBody>
      </p:sp>
      <p:pic>
        <p:nvPicPr>
          <p:cNvPr id="5" name="Picture 4">
            <a:extLst>
              <a:ext uri="{FF2B5EF4-FFF2-40B4-BE49-F238E27FC236}">
                <a16:creationId xmlns:a16="http://schemas.microsoft.com/office/drawing/2014/main" xmlns="" id="{5F9455FC-9D08-40BC-8A15-E3370F18C9E4}"/>
              </a:ext>
            </a:extLst>
          </p:cNvPr>
          <p:cNvPicPr>
            <a:picLocks noChangeAspect="1"/>
          </p:cNvPicPr>
          <p:nvPr/>
        </p:nvPicPr>
        <p:blipFill>
          <a:blip r:embed="rId2"/>
          <a:stretch>
            <a:fillRect/>
          </a:stretch>
        </p:blipFill>
        <p:spPr>
          <a:xfrm>
            <a:off x="1903428" y="396960"/>
            <a:ext cx="7905750" cy="3604334"/>
          </a:xfrm>
          <a:prstGeom prst="rect">
            <a:avLst/>
          </a:prstGeom>
        </p:spPr>
      </p:pic>
    </p:spTree>
    <p:extLst>
      <p:ext uri="{BB962C8B-B14F-4D97-AF65-F5344CB8AC3E}">
        <p14:creationId xmlns:p14="http://schemas.microsoft.com/office/powerpoint/2010/main" xmlns="" val="1177536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BDD3247-CE28-47CC-B799-A9E3B5D307F4}"/>
              </a:ext>
            </a:extLst>
          </p:cNvPr>
          <p:cNvSpPr>
            <a:spLocks noGrp="1"/>
          </p:cNvSpPr>
          <p:nvPr>
            <p:ph idx="1"/>
          </p:nvPr>
        </p:nvSpPr>
        <p:spPr/>
        <p:txBody>
          <a:bodyPr>
            <a:normAutofit/>
          </a:body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images obtained illustrates an application of Infrared Imaging.</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These images are generated by the Infrared imaging system mounted on a NOAA </a:t>
            </a:r>
            <a:r>
              <a:rPr lang="en-IN" sz="2400" dirty="0" err="1">
                <a:latin typeface="Times New Roman" panose="02020603050405020304" pitchFamily="18" charset="0"/>
                <a:cs typeface="Times New Roman" panose="02020603050405020304" pitchFamily="18" charset="0"/>
              </a:rPr>
              <a:t>Defense</a:t>
            </a:r>
            <a:r>
              <a:rPr lang="en-IN" sz="2400" dirty="0">
                <a:latin typeface="Times New Roman" panose="02020603050405020304" pitchFamily="18" charset="0"/>
                <a:cs typeface="Times New Roman" panose="02020603050405020304" pitchFamily="18" charset="0"/>
              </a:rPr>
              <a:t> Meteorological Satellite Program (DMSP).</a:t>
            </a:r>
          </a:p>
        </p:txBody>
      </p:sp>
      <p:pic>
        <p:nvPicPr>
          <p:cNvPr id="5" name="Picture 4">
            <a:extLst>
              <a:ext uri="{FF2B5EF4-FFF2-40B4-BE49-F238E27FC236}">
                <a16:creationId xmlns:a16="http://schemas.microsoft.com/office/drawing/2014/main" xmlns="" id="{790CAFAF-B6BD-4AFE-A2C0-1F785BE4FA1E}"/>
              </a:ext>
            </a:extLst>
          </p:cNvPr>
          <p:cNvPicPr>
            <a:picLocks noChangeAspect="1"/>
          </p:cNvPicPr>
          <p:nvPr/>
        </p:nvPicPr>
        <p:blipFill>
          <a:blip r:embed="rId2"/>
          <a:stretch>
            <a:fillRect/>
          </a:stretch>
        </p:blipFill>
        <p:spPr>
          <a:xfrm>
            <a:off x="2716289" y="681037"/>
            <a:ext cx="6191250" cy="2814220"/>
          </a:xfrm>
          <a:prstGeom prst="rect">
            <a:avLst/>
          </a:prstGeom>
        </p:spPr>
      </p:pic>
    </p:spTree>
    <p:extLst>
      <p:ext uri="{BB962C8B-B14F-4D97-AF65-F5344CB8AC3E}">
        <p14:creationId xmlns:p14="http://schemas.microsoft.com/office/powerpoint/2010/main" xmlns="" val="1777211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851184D-C70D-40F8-89A5-40DB8567F2AF}"/>
              </a:ext>
            </a:extLst>
          </p:cNvPr>
          <p:cNvSpPr>
            <a:spLocks noGrp="1"/>
          </p:cNvSpPr>
          <p:nvPr>
            <p:ph idx="1"/>
          </p:nvPr>
        </p:nvSpPr>
        <p:spPr>
          <a:xfrm>
            <a:off x="838200" y="1127464"/>
            <a:ext cx="10515600" cy="5049499"/>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This image is a controller board for a </a:t>
            </a:r>
          </a:p>
          <a:p>
            <a:pPr marL="0" indent="0">
              <a:buNone/>
            </a:pPr>
            <a:r>
              <a:rPr lang="en-US" sz="2400" dirty="0">
                <a:latin typeface="Times New Roman" panose="02020603050405020304" pitchFamily="18" charset="0"/>
                <a:cs typeface="Times New Roman" panose="02020603050405020304" pitchFamily="18" charset="0"/>
              </a:rPr>
              <a:t>CD-ROM, a typical processing task with </a:t>
            </a:r>
          </a:p>
          <a:p>
            <a:pPr marL="0" indent="0">
              <a:buNone/>
            </a:pPr>
            <a:r>
              <a:rPr lang="en-US" sz="2400" dirty="0">
                <a:latin typeface="Times New Roman" panose="02020603050405020304" pitchFamily="18" charset="0"/>
                <a:cs typeface="Times New Roman" panose="02020603050405020304" pitchFamily="18" charset="0"/>
              </a:rPr>
              <a:t>this product is to find or inspect </a:t>
            </a:r>
          </a:p>
          <a:p>
            <a:pPr marL="0" indent="0">
              <a:buNone/>
            </a:pPr>
            <a:r>
              <a:rPr lang="en-US" sz="2400" dirty="0">
                <a:latin typeface="Times New Roman" panose="02020603050405020304" pitchFamily="18" charset="0"/>
                <a:cs typeface="Times New Roman" panose="02020603050405020304" pitchFamily="18" charset="0"/>
              </a:rPr>
              <a:t>missing parts.</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1090E81-F058-4918-8467-C4DD391F1CC1}"/>
              </a:ext>
            </a:extLst>
          </p:cNvPr>
          <p:cNvPicPr>
            <a:picLocks noChangeAspect="1"/>
          </p:cNvPicPr>
          <p:nvPr/>
        </p:nvPicPr>
        <p:blipFill>
          <a:blip r:embed="rId2"/>
          <a:stretch>
            <a:fillRect/>
          </a:stretch>
        </p:blipFill>
        <p:spPr>
          <a:xfrm>
            <a:off x="7505700" y="968807"/>
            <a:ext cx="3848100" cy="3781425"/>
          </a:xfrm>
          <a:prstGeom prst="rect">
            <a:avLst/>
          </a:prstGeom>
        </p:spPr>
      </p:pic>
    </p:spTree>
    <p:extLst>
      <p:ext uri="{BB962C8B-B14F-4D97-AF65-F5344CB8AC3E}">
        <p14:creationId xmlns:p14="http://schemas.microsoft.com/office/powerpoint/2010/main" xmlns="" val="280454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67E1A0C-34A7-4065-86C4-2736BF9CF871}"/>
              </a:ext>
            </a:extLst>
          </p:cNvPr>
          <p:cNvSpPr>
            <a:spLocks noGrp="1"/>
          </p:cNvSpPr>
          <p:nvPr>
            <p:ph idx="1"/>
          </p:nvPr>
        </p:nvSpPr>
        <p:spPr>
          <a:xfrm>
            <a:off x="838200" y="519643"/>
            <a:ext cx="10515600" cy="5657320"/>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idea is to find missing capsule.</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this image we can find the bottle </a:t>
            </a:r>
          </a:p>
          <a:p>
            <a:pPr marL="0" indent="0">
              <a:buNone/>
            </a:pPr>
            <a:r>
              <a:rPr lang="en-US" sz="2400" dirty="0">
                <a:latin typeface="Times New Roman" panose="02020603050405020304" pitchFamily="18" charset="0"/>
                <a:cs typeface="Times New Roman" panose="02020603050405020304" pitchFamily="18" charset="0"/>
              </a:rPr>
              <a:t>   with unacceptable liquid level.</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DAFCBAD-2682-4064-B610-E606DA40EF79}"/>
              </a:ext>
            </a:extLst>
          </p:cNvPr>
          <p:cNvPicPr>
            <a:picLocks noChangeAspect="1"/>
          </p:cNvPicPr>
          <p:nvPr/>
        </p:nvPicPr>
        <p:blipFill>
          <a:blip r:embed="rId2"/>
          <a:stretch>
            <a:fillRect/>
          </a:stretch>
        </p:blipFill>
        <p:spPr>
          <a:xfrm>
            <a:off x="7739386" y="417250"/>
            <a:ext cx="2212353" cy="2098728"/>
          </a:xfrm>
          <a:prstGeom prst="rect">
            <a:avLst/>
          </a:prstGeom>
        </p:spPr>
      </p:pic>
      <p:pic>
        <p:nvPicPr>
          <p:cNvPr id="7" name="Picture 6">
            <a:extLst>
              <a:ext uri="{FF2B5EF4-FFF2-40B4-BE49-F238E27FC236}">
                <a16:creationId xmlns:a16="http://schemas.microsoft.com/office/drawing/2014/main" xmlns="" id="{730B83B5-D7DB-4AB2-A275-4766BE50460C}"/>
              </a:ext>
            </a:extLst>
          </p:cNvPr>
          <p:cNvPicPr>
            <a:picLocks noChangeAspect="1"/>
          </p:cNvPicPr>
          <p:nvPr/>
        </p:nvPicPr>
        <p:blipFill>
          <a:blip r:embed="rId3"/>
          <a:stretch>
            <a:fillRect/>
          </a:stretch>
        </p:blipFill>
        <p:spPr>
          <a:xfrm>
            <a:off x="7632407" y="3227829"/>
            <a:ext cx="2426312" cy="2082764"/>
          </a:xfrm>
          <a:prstGeom prst="rect">
            <a:avLst/>
          </a:prstGeom>
        </p:spPr>
      </p:pic>
    </p:spTree>
    <p:extLst>
      <p:ext uri="{BB962C8B-B14F-4D97-AF65-F5344CB8AC3E}">
        <p14:creationId xmlns:p14="http://schemas.microsoft.com/office/powerpoint/2010/main" xmlns="" val="724067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1E1D7C9-F08E-4883-9395-BDA0B0F87555}"/>
              </a:ext>
            </a:extLst>
          </p:cNvPr>
          <p:cNvSpPr>
            <a:spLocks noGrp="1"/>
          </p:cNvSpPr>
          <p:nvPr>
            <p:ph idx="1"/>
          </p:nvPr>
        </p:nvSpPr>
        <p:spPr>
          <a:xfrm>
            <a:off x="838200" y="301841"/>
            <a:ext cx="10515600" cy="5875122"/>
          </a:xfrm>
        </p:spPr>
        <p:txBody>
          <a:bodyPr>
            <a:normAutofit/>
          </a:bodyPr>
          <a:lstStyle/>
          <a:p>
            <a:r>
              <a:rPr lang="en-US" sz="2400" dirty="0">
                <a:latin typeface="Times New Roman" panose="02020603050405020304" pitchFamily="18" charset="0"/>
                <a:cs typeface="Times New Roman" panose="02020603050405020304" pitchFamily="18" charset="0"/>
              </a:rPr>
              <a:t>A clear plastic part with an unacceptable </a:t>
            </a:r>
          </a:p>
          <a:p>
            <a:pPr marL="0" indent="0">
              <a:buNone/>
            </a:pPr>
            <a:r>
              <a:rPr lang="en-US" sz="2400" dirty="0">
                <a:latin typeface="Times New Roman" panose="02020603050405020304" pitchFamily="18" charset="0"/>
                <a:cs typeface="Times New Roman" panose="02020603050405020304" pitchFamily="18" charset="0"/>
              </a:rPr>
              <a:t>  number of air pockets in it.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Image Processing techniques are used </a:t>
            </a:r>
          </a:p>
          <a:p>
            <a:pPr marL="0" indent="0">
              <a:buNone/>
            </a:pPr>
            <a:r>
              <a:rPr lang="en-US" sz="2400" dirty="0">
                <a:latin typeface="Times New Roman" panose="02020603050405020304" pitchFamily="18" charset="0"/>
                <a:cs typeface="Times New Roman" panose="02020603050405020304" pitchFamily="18" charset="0"/>
              </a:rPr>
              <a:t>  extensively by law enforcers.</a:t>
            </a:r>
          </a:p>
          <a:p>
            <a:pPr marL="0" indent="0">
              <a:buNone/>
            </a:pPr>
            <a:r>
              <a:rPr lang="en-US" sz="2400" dirty="0">
                <a:latin typeface="Times New Roman" panose="02020603050405020304" pitchFamily="18" charset="0"/>
                <a:cs typeface="Times New Roman" panose="02020603050405020304" pitchFamily="18" charset="0"/>
              </a:rPr>
              <a:t> Number plate recognition for speed </a:t>
            </a:r>
          </a:p>
          <a:p>
            <a:pPr marL="0" indent="0">
              <a:buNone/>
            </a:pPr>
            <a:r>
              <a:rPr lang="en-US" sz="2400" dirty="0">
                <a:latin typeface="Times New Roman" panose="02020603050405020304" pitchFamily="18" charset="0"/>
                <a:cs typeface="Times New Roman" panose="02020603050405020304" pitchFamily="18" charset="0"/>
              </a:rPr>
              <a:t> cameras / automated toll systems.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783506D0-6F40-40E7-BC32-B0192B9F08AC}"/>
              </a:ext>
            </a:extLst>
          </p:cNvPr>
          <p:cNvPicPr>
            <a:picLocks noChangeAspect="1"/>
          </p:cNvPicPr>
          <p:nvPr/>
        </p:nvPicPr>
        <p:blipFill>
          <a:blip r:embed="rId2"/>
          <a:stretch>
            <a:fillRect/>
          </a:stretch>
        </p:blipFill>
        <p:spPr>
          <a:xfrm>
            <a:off x="7901126" y="301841"/>
            <a:ext cx="2467993" cy="2507168"/>
          </a:xfrm>
          <a:prstGeom prst="rect">
            <a:avLst/>
          </a:prstGeom>
        </p:spPr>
      </p:pic>
      <p:pic>
        <p:nvPicPr>
          <p:cNvPr id="9" name="Picture 8">
            <a:extLst>
              <a:ext uri="{FF2B5EF4-FFF2-40B4-BE49-F238E27FC236}">
                <a16:creationId xmlns:a16="http://schemas.microsoft.com/office/drawing/2014/main" xmlns="" id="{B4E2DA3B-8BD1-4FC8-B732-562807D59C2A}"/>
              </a:ext>
            </a:extLst>
          </p:cNvPr>
          <p:cNvPicPr>
            <a:picLocks noChangeAspect="1"/>
          </p:cNvPicPr>
          <p:nvPr/>
        </p:nvPicPr>
        <p:blipFill>
          <a:blip r:embed="rId3"/>
          <a:stretch>
            <a:fillRect/>
          </a:stretch>
        </p:blipFill>
        <p:spPr>
          <a:xfrm>
            <a:off x="6693601" y="3232744"/>
            <a:ext cx="4883042" cy="2140841"/>
          </a:xfrm>
          <a:prstGeom prst="rect">
            <a:avLst/>
          </a:prstGeom>
        </p:spPr>
      </p:pic>
    </p:spTree>
    <p:extLst>
      <p:ext uri="{BB962C8B-B14F-4D97-AF65-F5344CB8AC3E}">
        <p14:creationId xmlns:p14="http://schemas.microsoft.com/office/powerpoint/2010/main" xmlns="" val="2934387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BED1FF-1285-4B13-AE57-E2B30DFDDE67}"/>
              </a:ext>
            </a:extLst>
          </p:cNvPr>
          <p:cNvSpPr>
            <a:spLocks noGrp="1"/>
          </p:cNvSpPr>
          <p:nvPr>
            <p:ph idx="1"/>
          </p:nvPr>
        </p:nvSpPr>
        <p:spPr/>
        <p:txBody>
          <a:bodyPr>
            <a:normAutofit/>
          </a:body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It is very useful in finding the difference between each and every finger print  which are much useful in Forensic reports.</a:t>
            </a:r>
          </a:p>
        </p:txBody>
      </p:sp>
      <p:pic>
        <p:nvPicPr>
          <p:cNvPr id="5" name="Picture 4">
            <a:extLst>
              <a:ext uri="{FF2B5EF4-FFF2-40B4-BE49-F238E27FC236}">
                <a16:creationId xmlns:a16="http://schemas.microsoft.com/office/drawing/2014/main" xmlns="" id="{F76F1407-4448-435B-BAEC-BB2F361759A3}"/>
              </a:ext>
            </a:extLst>
          </p:cNvPr>
          <p:cNvPicPr>
            <a:picLocks noChangeAspect="1"/>
          </p:cNvPicPr>
          <p:nvPr/>
        </p:nvPicPr>
        <p:blipFill>
          <a:blip r:embed="rId2"/>
          <a:stretch>
            <a:fillRect/>
          </a:stretch>
        </p:blipFill>
        <p:spPr>
          <a:xfrm>
            <a:off x="3774027" y="1027906"/>
            <a:ext cx="4324350" cy="2314575"/>
          </a:xfrm>
          <a:prstGeom prst="rect">
            <a:avLst/>
          </a:prstGeom>
        </p:spPr>
      </p:pic>
    </p:spTree>
    <p:extLst>
      <p:ext uri="{BB962C8B-B14F-4D97-AF65-F5344CB8AC3E}">
        <p14:creationId xmlns:p14="http://schemas.microsoft.com/office/powerpoint/2010/main" xmlns="" val="248775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0AC8C9-390F-45D6-A792-5A771F8889EF}"/>
              </a:ext>
            </a:extLst>
          </p:cNvPr>
          <p:cNvSpPr>
            <a:spLocks noGrp="1"/>
          </p:cNvSpPr>
          <p:nvPr>
            <p:ph type="title"/>
          </p:nvPr>
        </p:nvSpPr>
        <p:spPr>
          <a:xfrm>
            <a:off x="838200" y="365126"/>
            <a:ext cx="10515600" cy="682440"/>
          </a:xfrm>
        </p:spPr>
        <p:txBody>
          <a:bodyPr>
            <a:normAutofit fontScale="90000"/>
          </a:bodyPr>
          <a:lstStyle/>
          <a:p>
            <a:r>
              <a:rPr lang="en-US" dirty="0">
                <a:latin typeface="Times New Roman" panose="02020603050405020304" pitchFamily="18" charset="0"/>
                <a:cs typeface="Times New Roman" panose="02020603050405020304" pitchFamily="18" charset="0"/>
              </a:rPr>
              <a:t>Microwave Band: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C80D8665-9342-4CE1-B9D2-6C3AF41E4D2D}"/>
              </a:ext>
            </a:extLst>
          </p:cNvPr>
          <p:cNvSpPr>
            <a:spLocks noGrp="1"/>
          </p:cNvSpPr>
          <p:nvPr>
            <p:ph idx="1"/>
          </p:nvPr>
        </p:nvSpPr>
        <p:spPr>
          <a:xfrm>
            <a:off x="838200" y="949911"/>
            <a:ext cx="10515600" cy="5227052"/>
          </a:xfrm>
        </p:spPr>
        <p:txBody>
          <a:bodyPr>
            <a:normAutofit/>
          </a:bodyPr>
          <a:lstStyle/>
          <a:p>
            <a:r>
              <a:rPr lang="en-US" sz="2400" dirty="0">
                <a:latin typeface="Times New Roman" panose="02020603050405020304" pitchFamily="18" charset="0"/>
                <a:cs typeface="Times New Roman" panose="02020603050405020304" pitchFamily="18" charset="0"/>
              </a:rPr>
              <a:t>The dominant application of imaging in the Microwave band is Radar.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very important feature of imaging Radar is its ability to collect data  virtually from any region at any time, in any weather or any light condition.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Some Radar waves can penetrate through clouds and also penetrate through vegetation and icy regions.</a:t>
            </a:r>
          </a:p>
          <a:p>
            <a:pPr marL="0" indent="0">
              <a:buNone/>
            </a:pP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2612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B1A63E-482A-4064-AC26-CBFCF8BDBC3A}"/>
              </a:ext>
            </a:extLst>
          </p:cNvPr>
          <p:cNvSpPr>
            <a:spLocks noGrp="1"/>
          </p:cNvSpPr>
          <p:nvPr>
            <p:ph type="title"/>
          </p:nvPr>
        </p:nvSpPr>
        <p:spPr>
          <a:xfrm>
            <a:off x="838200" y="365126"/>
            <a:ext cx="10515600" cy="673561"/>
          </a:xfrm>
        </p:spPr>
        <p:txBody>
          <a:bodyPr>
            <a:normAutofit/>
          </a:bodyPr>
          <a:lstStyle/>
          <a:p>
            <a:r>
              <a:rPr lang="en-US" sz="4000" dirty="0">
                <a:latin typeface="Times New Roman" panose="02020603050405020304" pitchFamily="18" charset="0"/>
                <a:cs typeface="Times New Roman" panose="02020603050405020304" pitchFamily="18" charset="0"/>
              </a:rPr>
              <a:t>What Is Digital Image Processing?</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C094BE2D-8E37-4C1F-88A6-26366447F798}"/>
              </a:ext>
            </a:extLst>
          </p:cNvPr>
          <p:cNvSpPr>
            <a:spLocks noGrp="1"/>
          </p:cNvSpPr>
          <p:nvPr>
            <p:ph idx="1"/>
          </p:nvPr>
        </p:nvSpPr>
        <p:spPr>
          <a:xfrm>
            <a:off x="838200" y="1251751"/>
            <a:ext cx="10515600" cy="492521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field of digital image processing refers to processing digital images by means of a digital computer.</a:t>
            </a:r>
            <a:endParaRPr lang="en-IN"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3408218" y="2729351"/>
            <a:ext cx="4807527" cy="35883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p:cNvCxnSpPr/>
          <p:nvPr/>
        </p:nvCxnSpPr>
        <p:spPr>
          <a:xfrm flipV="1">
            <a:off x="2382982" y="4502733"/>
            <a:ext cx="7550727" cy="13855"/>
          </a:xfrm>
          <a:prstGeom prst="straightConnector1">
            <a:avLst/>
          </a:prstGeom>
          <a:ln w="28575">
            <a:prstDash val="dash"/>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rot="5400000" flipH="1" flipV="1">
            <a:off x="3061854" y="4433461"/>
            <a:ext cx="4530436" cy="13855"/>
          </a:xfrm>
          <a:prstGeom prst="straightConnector1">
            <a:avLst/>
          </a:prstGeom>
          <a:ln w="28575">
            <a:prstDash val="dash"/>
            <a:tailEnd type="arrow"/>
          </a:ln>
        </p:spPr>
        <p:style>
          <a:lnRef idx="1">
            <a:schemeClr val="dk1"/>
          </a:lnRef>
          <a:fillRef idx="0">
            <a:schemeClr val="dk1"/>
          </a:fillRef>
          <a:effectRef idx="0">
            <a:schemeClr val="dk1"/>
          </a:effectRef>
          <a:fontRef idx="minor">
            <a:schemeClr val="tx1"/>
          </a:fontRef>
        </p:style>
      </p:cxnSp>
      <p:sp>
        <p:nvSpPr>
          <p:cNvPr id="9" name="Oval 8"/>
          <p:cNvSpPr/>
          <p:nvPr/>
        </p:nvSpPr>
        <p:spPr>
          <a:xfrm>
            <a:off x="5126181" y="4267200"/>
            <a:ext cx="415636" cy="484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541818" y="3117279"/>
            <a:ext cx="4184073" cy="1191491"/>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9781309" y="2646225"/>
            <a:ext cx="1236236" cy="707886"/>
          </a:xfrm>
          <a:prstGeom prst="rect">
            <a:avLst/>
          </a:prstGeom>
          <a:noFill/>
        </p:spPr>
        <p:txBody>
          <a:bodyPr wrap="none" rtlCol="0">
            <a:spAutoFit/>
          </a:bodyPr>
          <a:lstStyle/>
          <a:p>
            <a:r>
              <a:rPr lang="en-US" sz="4000" dirty="0" smtClean="0"/>
              <a:t>f(</a:t>
            </a:r>
            <a:r>
              <a:rPr lang="en-US" sz="4000" dirty="0" err="1" smtClean="0"/>
              <a:t>x,y</a:t>
            </a:r>
            <a:r>
              <a:rPr lang="en-US" sz="4000" dirty="0" smtClean="0"/>
              <a:t>)</a:t>
            </a:r>
            <a:endParaRPr lang="en-US" sz="4000" dirty="0"/>
          </a:p>
        </p:txBody>
      </p:sp>
      <p:sp>
        <p:nvSpPr>
          <p:cNvPr id="13" name="TextBox 12"/>
          <p:cNvSpPr txBox="1"/>
          <p:nvPr/>
        </p:nvSpPr>
        <p:spPr>
          <a:xfrm>
            <a:off x="10099964" y="4184078"/>
            <a:ext cx="385042" cy="646331"/>
          </a:xfrm>
          <a:prstGeom prst="rect">
            <a:avLst/>
          </a:prstGeom>
          <a:noFill/>
        </p:spPr>
        <p:txBody>
          <a:bodyPr wrap="none" rtlCol="0">
            <a:spAutoFit/>
          </a:bodyPr>
          <a:lstStyle/>
          <a:p>
            <a:r>
              <a:rPr lang="en-US" sz="3600" dirty="0" smtClean="0"/>
              <a:t>x</a:t>
            </a:r>
            <a:endParaRPr lang="en-US" sz="3600" dirty="0"/>
          </a:p>
        </p:txBody>
      </p:sp>
      <p:sp>
        <p:nvSpPr>
          <p:cNvPr id="14" name="TextBox 13"/>
          <p:cNvSpPr txBox="1"/>
          <p:nvPr/>
        </p:nvSpPr>
        <p:spPr>
          <a:xfrm>
            <a:off x="5430982" y="1870368"/>
            <a:ext cx="393056" cy="646331"/>
          </a:xfrm>
          <a:prstGeom prst="rect">
            <a:avLst/>
          </a:prstGeom>
          <a:noFill/>
        </p:spPr>
        <p:txBody>
          <a:bodyPr wrap="none" rtlCol="0">
            <a:spAutoFit/>
          </a:bodyPr>
          <a:lstStyle/>
          <a:p>
            <a:r>
              <a:rPr lang="en-US" sz="3600" dirty="0" smtClean="0"/>
              <a:t>y</a:t>
            </a:r>
            <a:endParaRPr lang="en-US" sz="3600" dirty="0"/>
          </a:p>
        </p:txBody>
      </p:sp>
    </p:spTree>
    <p:extLst>
      <p:ext uri="{BB962C8B-B14F-4D97-AF65-F5344CB8AC3E}">
        <p14:creationId xmlns:p14="http://schemas.microsoft.com/office/powerpoint/2010/main" xmlns="" val="1127964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993F50-432E-4496-B13F-FB4BDE272748}"/>
              </a:ext>
            </a:extLst>
          </p:cNvPr>
          <p:cNvSpPr>
            <a:spLocks noGrp="1"/>
          </p:cNvSpPr>
          <p:nvPr>
            <p:ph type="title"/>
          </p:nvPr>
        </p:nvSpPr>
        <p:spPr>
          <a:xfrm>
            <a:off x="838200" y="365125"/>
            <a:ext cx="10515600" cy="762339"/>
          </a:xfrm>
        </p:spPr>
        <p:txBody>
          <a:bodyPr>
            <a:normAutofit/>
          </a:bodyPr>
          <a:lstStyle/>
          <a:p>
            <a:r>
              <a:rPr lang="en-US" sz="4000" dirty="0">
                <a:latin typeface="Times New Roman" panose="02020603050405020304" pitchFamily="18" charset="0"/>
                <a:cs typeface="Times New Roman" panose="02020603050405020304" pitchFamily="18" charset="0"/>
              </a:rPr>
              <a:t>How Radar waves are generated?</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D9E4683-2ECB-4B62-84C1-0F6CD64E9C62}"/>
              </a:ext>
            </a:extLst>
          </p:cNvPr>
          <p:cNvSpPr>
            <a:spLocks noGrp="1"/>
          </p:cNvSpPr>
          <p:nvPr>
            <p:ph idx="1"/>
          </p:nvPr>
        </p:nvSpPr>
        <p:spPr>
          <a:xfrm>
            <a:off x="838200" y="1127464"/>
            <a:ext cx="10515600" cy="5049499"/>
          </a:xfrm>
        </p:spPr>
        <p:txBody>
          <a:bodyPr>
            <a:norm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Instead of a camera lens, a radar uses an antenna and Digital Computer Processing to record images.</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a Radar image, one can see only a Microwave energy that reflected from the Radar Antenna.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1924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6A7D36-9CA1-484F-A342-AA4BE57D4063}"/>
              </a:ext>
            </a:extLst>
          </p:cNvPr>
          <p:cNvSpPr>
            <a:spLocks noGrp="1"/>
          </p:cNvSpPr>
          <p:nvPr>
            <p:ph type="title"/>
          </p:nvPr>
        </p:nvSpPr>
        <p:spPr>
          <a:xfrm>
            <a:off x="838200" y="365126"/>
            <a:ext cx="10515600" cy="531520"/>
          </a:xfrm>
        </p:spPr>
        <p:txBody>
          <a:bodyPr>
            <a:normAutofit fontScale="90000"/>
          </a:bodyPr>
          <a:lstStyle/>
          <a:p>
            <a:r>
              <a:rPr lang="en-US" dirty="0">
                <a:latin typeface="Times New Roman" panose="02020603050405020304" pitchFamily="18" charset="0"/>
                <a:cs typeface="Times New Roman" panose="02020603050405020304" pitchFamily="18" charset="0"/>
              </a:rPr>
              <a:t>Radio Band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282652F-0ACF-4534-B6B1-C0C66D066ACB}"/>
              </a:ext>
            </a:extLst>
          </p:cNvPr>
          <p:cNvSpPr>
            <a:spLocks noGrp="1"/>
          </p:cNvSpPr>
          <p:nvPr>
            <p:ph idx="1"/>
          </p:nvPr>
        </p:nvSpPr>
        <p:spPr>
          <a:xfrm>
            <a:off x="838200" y="994299"/>
            <a:ext cx="10515600" cy="5182664"/>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Major uses of Radio bands: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Medicine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Astronomy</a:t>
            </a:r>
          </a:p>
          <a:p>
            <a:pPr marL="0" indent="0">
              <a:buNone/>
            </a:pPr>
            <a:r>
              <a:rPr lang="en-US" sz="2000" u="sng" dirty="0">
                <a:latin typeface="Times New Roman" panose="02020603050405020304" pitchFamily="18" charset="0"/>
                <a:cs typeface="Times New Roman" panose="02020603050405020304" pitchFamily="18" charset="0"/>
              </a:rPr>
              <a:t>Medicine</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Radio waves are used in Magnetic Resonance Imaging(MRI).This technique places the patients in a powerful magnet and passes Radio waves through their body in very short pulses(in seconds).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Each pulse causes a responding pulse of Radio waves to be emitted by the patients tissues.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location is then identified by the computer which produces a 2-Dimensional picture.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These MRI’s can be used to take pictures in any plane.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20079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1BDEC-58D7-4FA3-808E-AA5706CBD86D}"/>
              </a:ext>
            </a:extLst>
          </p:cNvPr>
          <p:cNvSpPr>
            <a:spLocks noGrp="1"/>
          </p:cNvSpPr>
          <p:nvPr>
            <p:ph type="title"/>
          </p:nvPr>
        </p:nvSpPr>
        <p:spPr>
          <a:xfrm>
            <a:off x="838200" y="365125"/>
            <a:ext cx="10515600" cy="336211"/>
          </a:xfrm>
        </p:spPr>
        <p:txBody>
          <a:bodyPr>
            <a:noAutofit/>
          </a:bodyPr>
          <a:lstStyle/>
          <a:p>
            <a:r>
              <a:rPr lang="en-US" sz="3600" dirty="0">
                <a:latin typeface="Times New Roman" panose="02020603050405020304" pitchFamily="18" charset="0"/>
                <a:cs typeface="Times New Roman" panose="02020603050405020304" pitchFamily="18" charset="0"/>
              </a:rPr>
              <a:t>Fundamental Steps of Digital Image Processing</a:t>
            </a:r>
            <a:endParaRPr lang="en-IN" sz="3600" dirty="0">
              <a:latin typeface="Times New Roman" panose="02020603050405020304" pitchFamily="18" charset="0"/>
              <a:cs typeface="Times New Roman" panose="02020603050405020304" pitchFamily="18" charset="0"/>
            </a:endParaRPr>
          </a:p>
        </p:txBody>
      </p:sp>
      <p:pic>
        <p:nvPicPr>
          <p:cNvPr id="1026" name="Picture 2" descr="11 Fundamental steps in digital image processing with diagram">
            <a:extLst>
              <a:ext uri="{FF2B5EF4-FFF2-40B4-BE49-F238E27FC236}">
                <a16:creationId xmlns:a16="http://schemas.microsoft.com/office/drawing/2014/main" xmlns="" id="{7A2F6DF3-AA9A-4A65-9B07-E5659C3BAACE}"/>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340527" y="781235"/>
            <a:ext cx="9126245" cy="64806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73639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15C0668-2403-4C4C-8525-32C8B8DBC59D}"/>
              </a:ext>
            </a:extLst>
          </p:cNvPr>
          <p:cNvSpPr>
            <a:spLocks noGrp="1"/>
          </p:cNvSpPr>
          <p:nvPr>
            <p:ph idx="1"/>
          </p:nvPr>
        </p:nvSpPr>
        <p:spPr>
          <a:xfrm>
            <a:off x="838200" y="630315"/>
            <a:ext cx="10515600" cy="5546648"/>
          </a:xfrm>
        </p:spPr>
        <p:txBody>
          <a:bodyPr/>
          <a:lstStyle/>
          <a:p>
            <a:pPr marL="0" indent="0" algn="just">
              <a:buNone/>
            </a:pPr>
            <a:r>
              <a:rPr lang="en-US" b="0" i="0" dirty="0">
                <a:solidFill>
                  <a:srgbClr val="610B4B"/>
                </a:solidFill>
                <a:effectLst/>
                <a:latin typeface="erdana"/>
              </a:rPr>
              <a:t>1.</a:t>
            </a:r>
            <a:r>
              <a:rPr lang="en-US" b="0" i="0" u="sng" dirty="0">
                <a:solidFill>
                  <a:srgbClr val="610B4B"/>
                </a:solidFill>
                <a:effectLst/>
                <a:latin typeface="Times New Roman" panose="02020603050405020304" pitchFamily="18" charset="0"/>
                <a:cs typeface="Times New Roman" panose="02020603050405020304" pitchFamily="18" charset="0"/>
              </a:rPr>
              <a:t>Image Acquisition</a:t>
            </a:r>
            <a:r>
              <a:rPr lang="en-US" b="0" i="0" dirty="0">
                <a:solidFill>
                  <a:srgbClr val="610B4B"/>
                </a:solidFill>
                <a:effectLst/>
                <a:latin typeface="erdana"/>
              </a:rPr>
              <a:t>: </a:t>
            </a:r>
          </a:p>
          <a:p>
            <a:pPr marL="0" indent="0" algn="just">
              <a:buNone/>
            </a:pPr>
            <a:r>
              <a:rPr lang="en-US" sz="2400" b="0" i="0" dirty="0">
                <a:solidFill>
                  <a:srgbClr val="333333"/>
                </a:solidFill>
                <a:effectLst/>
                <a:latin typeface="Times New Roman" panose="02020603050405020304" pitchFamily="18" charset="0"/>
                <a:cs typeface="Times New Roman" panose="02020603050405020304" pitchFamily="18" charset="0"/>
              </a:rPr>
              <a:t>It is the first step of the fundamental steps of DIP. In this stage, an image is given in the digital form. Generally, in this stage, pre-processing such as scaling is done.</a:t>
            </a:r>
          </a:p>
          <a:p>
            <a:pPr marL="0" indent="0" algn="just">
              <a:buNone/>
            </a:pPr>
            <a:endParaRPr lang="en-US" sz="2400"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r>
              <a:rPr lang="en-US" dirty="0">
                <a:solidFill>
                  <a:srgbClr val="610B4B"/>
                </a:solidFill>
                <a:latin typeface="erdana"/>
              </a:rPr>
              <a:t>2.</a:t>
            </a:r>
            <a:r>
              <a:rPr lang="en-US" b="0" i="0" u="sng" dirty="0">
                <a:solidFill>
                  <a:srgbClr val="333333"/>
                </a:solidFill>
                <a:effectLst/>
                <a:latin typeface="Times New Roman" panose="02020603050405020304" pitchFamily="18" charset="0"/>
                <a:cs typeface="Times New Roman" panose="02020603050405020304" pitchFamily="18" charset="0"/>
              </a:rPr>
              <a:t>Image enhancement</a:t>
            </a:r>
            <a:r>
              <a:rPr lang="en-US" b="0" i="0" u="sng" dirty="0">
                <a:solidFill>
                  <a:srgbClr val="333333"/>
                </a:solidFill>
                <a:effectLst/>
                <a:latin typeface="inter-regular"/>
              </a:rPr>
              <a:t>: </a:t>
            </a:r>
          </a:p>
          <a:p>
            <a:pPr marL="0" indent="0" algn="just">
              <a:buNone/>
            </a:pPr>
            <a:r>
              <a:rPr lang="en-US" sz="2400" b="0" i="0" dirty="0">
                <a:solidFill>
                  <a:srgbClr val="333333"/>
                </a:solidFill>
                <a:effectLst/>
                <a:latin typeface="Times New Roman" panose="02020603050405020304" pitchFamily="18" charset="0"/>
                <a:cs typeface="Times New Roman" panose="02020603050405020304" pitchFamily="18" charset="0"/>
              </a:rPr>
              <a:t>It is the simplest and most attractive area of DIP. In this stage details which are not known, or we can say that interesting features of an image is highlighted. Such as brightness, contrast, etc</a:t>
            </a:r>
            <a:r>
              <a:rPr lang="en-US" b="0" i="0" dirty="0">
                <a:solidFill>
                  <a:srgbClr val="333333"/>
                </a:solidFill>
                <a:effectLst/>
                <a:latin typeface="inter-regular"/>
              </a:rPr>
              <a:t>...</a:t>
            </a:r>
          </a:p>
          <a:p>
            <a:pPr marL="0" indent="0" algn="just">
              <a:buNone/>
            </a:pPr>
            <a:endParaRPr lang="en-US" b="0" i="0" dirty="0">
              <a:solidFill>
                <a:srgbClr val="333333"/>
              </a:solidFill>
              <a:effectLst/>
              <a:latin typeface="inter-regular"/>
            </a:endParaRPr>
          </a:p>
          <a:p>
            <a:pPr marL="0" indent="0" algn="just">
              <a:buNone/>
            </a:pPr>
            <a:r>
              <a:rPr lang="en-US" b="0" i="0" dirty="0">
                <a:solidFill>
                  <a:srgbClr val="610B4B"/>
                </a:solidFill>
                <a:effectLst/>
                <a:latin typeface="erdana"/>
              </a:rPr>
              <a:t>3. </a:t>
            </a:r>
            <a:r>
              <a:rPr lang="en-US" b="0" i="0" u="sng" dirty="0">
                <a:solidFill>
                  <a:srgbClr val="610B4B"/>
                </a:solidFill>
                <a:effectLst/>
                <a:latin typeface="Times New Roman" panose="02020603050405020304" pitchFamily="18" charset="0"/>
                <a:cs typeface="Times New Roman" panose="02020603050405020304" pitchFamily="18" charset="0"/>
              </a:rPr>
              <a:t>Image Restoration</a:t>
            </a:r>
            <a:r>
              <a:rPr lang="en-US" b="0" i="0" dirty="0">
                <a:solidFill>
                  <a:srgbClr val="610B4B"/>
                </a:solidFill>
                <a:effectLst/>
                <a:latin typeface="erdana"/>
              </a:rPr>
              <a:t>:</a:t>
            </a:r>
          </a:p>
          <a:p>
            <a:pPr marL="0" indent="0" algn="just">
              <a:buNone/>
            </a:pPr>
            <a:r>
              <a:rPr lang="en-US" sz="2400" b="0" i="0" dirty="0">
                <a:solidFill>
                  <a:srgbClr val="333333"/>
                </a:solidFill>
                <a:effectLst/>
                <a:latin typeface="Times New Roman" panose="02020603050405020304" pitchFamily="18" charset="0"/>
                <a:cs typeface="Times New Roman" panose="02020603050405020304" pitchFamily="18" charset="0"/>
              </a:rPr>
              <a:t>Image restoration is the stage in which the appearance of an image is improved</a:t>
            </a:r>
            <a:r>
              <a:rPr lang="en-US" b="0" i="0" dirty="0">
                <a:solidFill>
                  <a:srgbClr val="333333"/>
                </a:solidFill>
                <a:effectLst/>
                <a:latin typeface="inter-regular"/>
              </a:rPr>
              <a:t>.</a:t>
            </a:r>
          </a:p>
          <a:p>
            <a:pPr marL="0" indent="0" algn="just">
              <a:buNone/>
            </a:pPr>
            <a:endParaRPr lang="en-US" b="0" i="0" dirty="0">
              <a:solidFill>
                <a:srgbClr val="333333"/>
              </a:solidFill>
              <a:effectLst/>
              <a:latin typeface="inter-regular"/>
            </a:endParaRPr>
          </a:p>
          <a:p>
            <a:pPr marL="0" indent="0" algn="just">
              <a:buNone/>
            </a:pPr>
            <a:endParaRPr lang="en-US" b="0" i="0" dirty="0">
              <a:solidFill>
                <a:srgbClr val="333333"/>
              </a:solidFill>
              <a:effectLst/>
              <a:latin typeface="inter-regular"/>
            </a:endParaRPr>
          </a:p>
          <a:p>
            <a:pPr marL="0" indent="0">
              <a:buNone/>
            </a:pPr>
            <a:endParaRPr lang="en-IN" dirty="0"/>
          </a:p>
        </p:txBody>
      </p:sp>
    </p:spTree>
    <p:extLst>
      <p:ext uri="{BB962C8B-B14F-4D97-AF65-F5344CB8AC3E}">
        <p14:creationId xmlns:p14="http://schemas.microsoft.com/office/powerpoint/2010/main" xmlns="" val="148957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6900"/>
            <a:ext cx="10515600" cy="5580063"/>
          </a:xfrm>
        </p:spPr>
        <p:txBody>
          <a:bodyPr>
            <a:normAutofit/>
          </a:bodyPr>
          <a:lstStyle/>
          <a:p>
            <a:r>
              <a:rPr lang="en-US" b="1" dirty="0" smtClean="0"/>
              <a:t>What is an image?</a:t>
            </a:r>
          </a:p>
          <a:p>
            <a:r>
              <a:rPr lang="en-US" dirty="0" smtClean="0"/>
              <a:t>A two-dimensional array of numbers(or pixels) ranging between </a:t>
            </a:r>
            <a:r>
              <a:rPr lang="en-US" b="1" dirty="0" smtClean="0"/>
              <a:t>0 and 255.</a:t>
            </a:r>
            <a:endParaRPr lang="en-US" dirty="0" smtClean="0"/>
          </a:p>
          <a:p>
            <a:r>
              <a:rPr lang="en-US" dirty="0" smtClean="0"/>
              <a:t>It is defined by the </a:t>
            </a:r>
            <a:r>
              <a:rPr lang="en-US" b="1" dirty="0" smtClean="0"/>
              <a:t>mathematical function f(</a:t>
            </a:r>
            <a:r>
              <a:rPr lang="en-US" b="1" dirty="0" err="1" smtClean="0"/>
              <a:t>x,y</a:t>
            </a:r>
            <a:r>
              <a:rPr lang="en-US" b="1" dirty="0" smtClean="0"/>
              <a:t>)</a:t>
            </a:r>
            <a:r>
              <a:rPr lang="en-US" dirty="0" smtClean="0"/>
              <a:t> where x and y are the two co-ordinates </a:t>
            </a:r>
            <a:r>
              <a:rPr lang="en-US" b="1" dirty="0" smtClean="0"/>
              <a:t>horizontally</a:t>
            </a:r>
            <a:r>
              <a:rPr lang="en-US" dirty="0" smtClean="0"/>
              <a:t> and </a:t>
            </a:r>
            <a:r>
              <a:rPr lang="en-US" b="1" dirty="0" smtClean="0"/>
              <a:t>vertically.</a:t>
            </a:r>
            <a:endParaRPr lang="en-US" dirty="0" smtClean="0"/>
          </a:p>
          <a:p>
            <a:r>
              <a:rPr lang="en-US" b="1" dirty="0" smtClean="0"/>
              <a:t>The range of the colors in 8 bit vary from 0–255 where:</a:t>
            </a:r>
          </a:p>
          <a:p>
            <a:r>
              <a:rPr lang="en-US" dirty="0" smtClean="0"/>
              <a:t>0 — black</a:t>
            </a:r>
          </a:p>
          <a:p>
            <a:r>
              <a:rPr lang="en-US" dirty="0" smtClean="0"/>
              <a:t>255 — white</a:t>
            </a:r>
          </a:p>
          <a:p>
            <a:r>
              <a:rPr lang="en-US" dirty="0" smtClean="0"/>
              <a:t>127 — gray color.</a:t>
            </a:r>
          </a:p>
          <a:p>
            <a:r>
              <a:rPr lang="en-US" dirty="0" smtClean="0"/>
              <a:t/>
            </a:r>
            <a:br>
              <a:rPr lang="en-US" dirty="0" smtClean="0"/>
            </a:br>
            <a:endParaRPr lang="en-US" dirty="0"/>
          </a:p>
        </p:txBody>
      </p:sp>
      <p:pic>
        <p:nvPicPr>
          <p:cNvPr id="1026" name="Picture 2" descr="https://miro.medium.com/max/988/0*K5WFPmV8YYVY3rLa.png"/>
          <p:cNvPicPr>
            <a:picLocks noChangeAspect="1" noChangeArrowheads="1"/>
          </p:cNvPicPr>
          <p:nvPr/>
        </p:nvPicPr>
        <p:blipFill>
          <a:blip r:embed="rId2"/>
          <a:srcRect/>
          <a:stretch>
            <a:fillRect/>
          </a:stretch>
        </p:blipFill>
        <p:spPr bwMode="auto">
          <a:xfrm>
            <a:off x="2225674" y="5067301"/>
            <a:ext cx="7683643" cy="13843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2400"/>
            <a:ext cx="10515600" cy="6024563"/>
          </a:xfrm>
        </p:spPr>
        <p:txBody>
          <a:bodyPr/>
          <a:lstStyle/>
          <a:p>
            <a:r>
              <a:rPr lang="en-US" b="1" dirty="0" smtClean="0"/>
              <a:t>What is a black and white image?</a:t>
            </a:r>
          </a:p>
          <a:p>
            <a:r>
              <a:rPr lang="en-US" sz="2400" dirty="0" smtClean="0"/>
              <a:t>The image consists of </a:t>
            </a:r>
            <a:r>
              <a:rPr lang="en-US" sz="2400" b="1" dirty="0" smtClean="0"/>
              <a:t>black and white color</a:t>
            </a:r>
            <a:r>
              <a:rPr lang="en-US" sz="2400" dirty="0" smtClean="0"/>
              <a:t> only.</a:t>
            </a:r>
          </a:p>
          <a:p>
            <a:endParaRPr lang="en-US" dirty="0" smtClean="0"/>
          </a:p>
          <a:p>
            <a:endParaRPr lang="en-US" dirty="0" smtClean="0"/>
          </a:p>
          <a:p>
            <a:endParaRPr lang="en-US" dirty="0" smtClean="0"/>
          </a:p>
          <a:p>
            <a:endParaRPr lang="en-US" dirty="0" smtClean="0"/>
          </a:p>
          <a:p>
            <a:r>
              <a:rPr lang="en-US" b="1" dirty="0" smtClean="0"/>
              <a:t>What are </a:t>
            </a:r>
            <a:r>
              <a:rPr lang="en-US" b="1" dirty="0" err="1" smtClean="0"/>
              <a:t>greyscaled</a:t>
            </a:r>
            <a:r>
              <a:rPr lang="en-US" b="1" dirty="0" smtClean="0"/>
              <a:t> images?</a:t>
            </a:r>
          </a:p>
          <a:p>
            <a:r>
              <a:rPr lang="en-US" sz="2400" dirty="0" smtClean="0"/>
              <a:t>It is a black and white image, but the name emphasizes that such an image will also include many </a:t>
            </a:r>
            <a:r>
              <a:rPr lang="en-US" sz="2400" b="1" dirty="0" smtClean="0"/>
              <a:t>shades of grey.</a:t>
            </a:r>
            <a:endParaRPr lang="en-US" sz="2400" dirty="0" smtClean="0"/>
          </a:p>
          <a:p>
            <a:r>
              <a:rPr lang="en-US" sz="2400" dirty="0" smtClean="0"/>
              <a:t>The values ranging between </a:t>
            </a:r>
            <a:r>
              <a:rPr lang="en-US" sz="2400" b="1" dirty="0" smtClean="0"/>
              <a:t>0 and 255</a:t>
            </a:r>
            <a:r>
              <a:rPr lang="en-US" sz="2400" dirty="0" smtClean="0"/>
              <a:t>.</a:t>
            </a:r>
          </a:p>
          <a:p>
            <a:endParaRPr lang="en-US" dirty="0" smtClean="0"/>
          </a:p>
          <a:p>
            <a:endParaRPr lang="en-US" dirty="0"/>
          </a:p>
        </p:txBody>
      </p:sp>
      <p:pic>
        <p:nvPicPr>
          <p:cNvPr id="65538" name="Picture 2" descr="https://miro.medium.com/max/1400/0*Bf1ZQ5NwYZ2q2cG-"/>
          <p:cNvPicPr>
            <a:picLocks noChangeAspect="1" noChangeArrowheads="1"/>
          </p:cNvPicPr>
          <p:nvPr/>
        </p:nvPicPr>
        <p:blipFill>
          <a:blip r:embed="rId2"/>
          <a:srcRect/>
          <a:stretch>
            <a:fillRect/>
          </a:stretch>
        </p:blipFill>
        <p:spPr bwMode="auto">
          <a:xfrm>
            <a:off x="815975" y="1146175"/>
            <a:ext cx="10220325" cy="1876425"/>
          </a:xfrm>
          <a:prstGeom prst="rect">
            <a:avLst/>
          </a:prstGeom>
          <a:noFill/>
        </p:spPr>
      </p:pic>
      <p:pic>
        <p:nvPicPr>
          <p:cNvPr id="65540" name="Picture 4" descr="https://miro.medium.com/max/1400/0*oRio1UBsg5O8QBYI.png"/>
          <p:cNvPicPr>
            <a:picLocks noChangeAspect="1" noChangeArrowheads="1"/>
          </p:cNvPicPr>
          <p:nvPr/>
        </p:nvPicPr>
        <p:blipFill>
          <a:blip r:embed="rId3"/>
          <a:srcRect/>
          <a:stretch>
            <a:fillRect/>
          </a:stretch>
        </p:blipFill>
        <p:spPr bwMode="auto">
          <a:xfrm>
            <a:off x="854075" y="4895850"/>
            <a:ext cx="10744200" cy="196215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Image Acquisition</a:t>
            </a:r>
            <a:endParaRPr lang="en-US" dirty="0"/>
          </a:p>
        </p:txBody>
      </p:sp>
      <p:sp>
        <p:nvSpPr>
          <p:cNvPr id="3" name="Content Placeholder 2"/>
          <p:cNvSpPr>
            <a:spLocks noGrp="1"/>
          </p:cNvSpPr>
          <p:nvPr>
            <p:ph idx="1"/>
          </p:nvPr>
        </p:nvSpPr>
        <p:spPr/>
        <p:txBody>
          <a:bodyPr/>
          <a:lstStyle/>
          <a:p>
            <a:r>
              <a:rPr lang="en-US" dirty="0" smtClean="0"/>
              <a:t>It is basically </a:t>
            </a:r>
            <a:r>
              <a:rPr lang="en-US" b="1" dirty="0" smtClean="0"/>
              <a:t>capturing</a:t>
            </a:r>
            <a:r>
              <a:rPr lang="en-US" dirty="0" smtClean="0"/>
              <a:t> an </a:t>
            </a:r>
            <a:r>
              <a:rPr lang="en-US" b="1" dirty="0" smtClean="0"/>
              <a:t>image.</a:t>
            </a:r>
            <a:endParaRPr lang="en-US" dirty="0" smtClean="0"/>
          </a:p>
          <a:p>
            <a:r>
              <a:rPr lang="en-US" dirty="0" smtClean="0"/>
              <a:t>Generally, the image acquisition stage involves </a:t>
            </a:r>
            <a:r>
              <a:rPr lang="en-US" b="1" dirty="0" smtClean="0"/>
              <a:t>pre-processing</a:t>
            </a:r>
            <a:r>
              <a:rPr lang="en-US" dirty="0" smtClean="0"/>
              <a:t>, such as scaling, etc.</a:t>
            </a:r>
          </a:p>
          <a:p>
            <a:endParaRPr lang="en-US" dirty="0"/>
          </a:p>
        </p:txBody>
      </p:sp>
      <p:pic>
        <p:nvPicPr>
          <p:cNvPr id="66562" name="Picture 2" descr="https://miro.medium.com/max/1400/0*hEfsEQYHr0fGsXsd.jpg"/>
          <p:cNvPicPr>
            <a:picLocks noChangeAspect="1" noChangeArrowheads="1"/>
          </p:cNvPicPr>
          <p:nvPr/>
        </p:nvPicPr>
        <p:blipFill>
          <a:blip r:embed="rId2"/>
          <a:srcRect/>
          <a:stretch>
            <a:fillRect/>
          </a:stretch>
        </p:blipFill>
        <p:spPr bwMode="auto">
          <a:xfrm>
            <a:off x="1473200" y="3279972"/>
            <a:ext cx="8763000" cy="3108128"/>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Basic operations on Image</a:t>
            </a:r>
          </a:p>
          <a:p>
            <a:endParaRPr lang="en-US" dirty="0"/>
          </a:p>
        </p:txBody>
      </p:sp>
      <p:pic>
        <p:nvPicPr>
          <p:cNvPr id="67586" name="Picture 2" descr="https://miro.medium.com/max/1400/0*3n7S9_OrtKlwVvxy.png"/>
          <p:cNvPicPr>
            <a:picLocks noChangeAspect="1" noChangeArrowheads="1"/>
          </p:cNvPicPr>
          <p:nvPr/>
        </p:nvPicPr>
        <p:blipFill>
          <a:blip r:embed="rId2"/>
          <a:srcRect/>
          <a:stretch>
            <a:fillRect/>
          </a:stretch>
        </p:blipFill>
        <p:spPr bwMode="auto">
          <a:xfrm>
            <a:off x="825500" y="2926785"/>
            <a:ext cx="10287000" cy="190239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Image Enhancement</a:t>
            </a:r>
            <a:endParaRPr lang="en-US" dirty="0"/>
          </a:p>
        </p:txBody>
      </p:sp>
      <p:sp>
        <p:nvSpPr>
          <p:cNvPr id="3" name="Content Placeholder 2"/>
          <p:cNvSpPr>
            <a:spLocks noGrp="1"/>
          </p:cNvSpPr>
          <p:nvPr>
            <p:ph idx="1"/>
          </p:nvPr>
        </p:nvSpPr>
        <p:spPr/>
        <p:txBody>
          <a:bodyPr/>
          <a:lstStyle/>
          <a:p>
            <a:r>
              <a:rPr lang="en-US" dirty="0" smtClean="0"/>
              <a:t>It is the process of </a:t>
            </a:r>
            <a:r>
              <a:rPr lang="en-US" b="1" dirty="0" smtClean="0"/>
              <a:t>filtering image</a:t>
            </a:r>
            <a:r>
              <a:rPr lang="en-US" dirty="0" smtClean="0"/>
              <a:t>(removing noise, increasing contrast, etc) to </a:t>
            </a:r>
            <a:r>
              <a:rPr lang="en-US" b="1" dirty="0" smtClean="0"/>
              <a:t>improve the quality.</a:t>
            </a:r>
            <a:endParaRPr lang="en-US" dirty="0" smtClean="0"/>
          </a:p>
          <a:p>
            <a:r>
              <a:rPr lang="en-US" dirty="0" smtClean="0"/>
              <a:t>The resulting image will be more suitable than the </a:t>
            </a:r>
            <a:r>
              <a:rPr lang="en-US" b="1" dirty="0" smtClean="0"/>
              <a:t>original image</a:t>
            </a:r>
            <a:r>
              <a:rPr lang="en-US" dirty="0" smtClean="0"/>
              <a:t>.</a:t>
            </a:r>
          </a:p>
          <a:p>
            <a:endParaRPr lang="en-US" dirty="0"/>
          </a:p>
        </p:txBody>
      </p:sp>
      <p:pic>
        <p:nvPicPr>
          <p:cNvPr id="68610" name="Picture 2" descr="https://miro.medium.com/max/1400/0*O8igw5J6oY2OZ7uy.png"/>
          <p:cNvPicPr>
            <a:picLocks noChangeAspect="1" noChangeArrowheads="1"/>
          </p:cNvPicPr>
          <p:nvPr/>
        </p:nvPicPr>
        <p:blipFill>
          <a:blip r:embed="rId2"/>
          <a:srcRect/>
          <a:stretch>
            <a:fillRect/>
          </a:stretch>
        </p:blipFill>
        <p:spPr bwMode="auto">
          <a:xfrm>
            <a:off x="460375" y="3319462"/>
            <a:ext cx="11325225" cy="2162176"/>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Image Restoration</a:t>
            </a:r>
            <a:endParaRPr lang="en-US" dirty="0"/>
          </a:p>
        </p:txBody>
      </p:sp>
      <p:sp>
        <p:nvSpPr>
          <p:cNvPr id="3" name="Content Placeholder 2"/>
          <p:cNvSpPr>
            <a:spLocks noGrp="1"/>
          </p:cNvSpPr>
          <p:nvPr>
            <p:ph idx="1"/>
          </p:nvPr>
        </p:nvSpPr>
        <p:spPr/>
        <p:txBody>
          <a:bodyPr/>
          <a:lstStyle/>
          <a:p>
            <a:r>
              <a:rPr lang="en-US" dirty="0" smtClean="0"/>
              <a:t>It is the process of </a:t>
            </a:r>
            <a:r>
              <a:rPr lang="en-US" b="1" dirty="0" smtClean="0"/>
              <a:t>improving appearance </a:t>
            </a:r>
            <a:r>
              <a:rPr lang="en-US" dirty="0" smtClean="0"/>
              <a:t>(reducing blurring etc) of an image by </a:t>
            </a:r>
            <a:r>
              <a:rPr lang="en-US" b="1" dirty="0" smtClean="0"/>
              <a:t>mathematical or probabilistic models.</a:t>
            </a:r>
            <a:endParaRPr lang="en-US" dirty="0" smtClean="0"/>
          </a:p>
          <a:p>
            <a:endParaRPr lang="en-US" dirty="0"/>
          </a:p>
        </p:txBody>
      </p:sp>
      <p:pic>
        <p:nvPicPr>
          <p:cNvPr id="69634" name="Picture 2" descr="https://miro.medium.com/max/1400/0*DNkn9-3OmO2aLw9s.png"/>
          <p:cNvPicPr>
            <a:picLocks noChangeAspect="1" noChangeArrowheads="1"/>
          </p:cNvPicPr>
          <p:nvPr/>
        </p:nvPicPr>
        <p:blipFill>
          <a:blip r:embed="rId2"/>
          <a:srcRect/>
          <a:stretch>
            <a:fillRect/>
          </a:stretch>
        </p:blipFill>
        <p:spPr bwMode="auto">
          <a:xfrm>
            <a:off x="523875" y="3254375"/>
            <a:ext cx="11144250" cy="220027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A3FE74-E471-4E10-B368-3D24088147AA}"/>
              </a:ext>
            </a:extLst>
          </p:cNvPr>
          <p:cNvSpPr>
            <a:spLocks noGrp="1"/>
          </p:cNvSpPr>
          <p:nvPr>
            <p:ph type="title"/>
          </p:nvPr>
        </p:nvSpPr>
        <p:spPr>
          <a:xfrm>
            <a:off x="838200" y="365125"/>
            <a:ext cx="10515600" cy="913259"/>
          </a:xfrm>
        </p:spPr>
        <p:txBody>
          <a:bodyPr>
            <a:normAutofit/>
          </a:bodyPr>
          <a:lstStyle/>
          <a:p>
            <a:r>
              <a:rPr lang="en-US" sz="4000" dirty="0">
                <a:latin typeface="Times New Roman" panose="02020603050405020304" pitchFamily="18" charset="0"/>
                <a:cs typeface="Times New Roman" panose="02020603050405020304" pitchFamily="18" charset="0"/>
              </a:rPr>
              <a:t>What is a Digital Image ?</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AEF75B7-D488-45DB-9890-0524907E5275}"/>
              </a:ext>
            </a:extLst>
          </p:cNvPr>
          <p:cNvSpPr>
            <a:spLocks noGrp="1"/>
          </p:cNvSpPr>
          <p:nvPr>
            <p:ph idx="1"/>
          </p:nvPr>
        </p:nvSpPr>
        <p:spPr>
          <a:xfrm>
            <a:off x="838200" y="1278384"/>
            <a:ext cx="10515600" cy="4898579"/>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An image may be defined as a two- dimensional function, f(</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where x and y are spatial (plane) coordinates, and the amplitude of f at any pair of coordinates (x, y) is called the intensity or gray level of the image at that point.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When x, y, and the amplitude values of f are all finite, discrete quantities, we call the image a digital image.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324172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Color Image Processing</a:t>
            </a:r>
            <a:endParaRPr lang="en-US" dirty="0"/>
          </a:p>
        </p:txBody>
      </p:sp>
      <p:sp>
        <p:nvSpPr>
          <p:cNvPr id="3" name="Content Placeholder 2"/>
          <p:cNvSpPr>
            <a:spLocks noGrp="1"/>
          </p:cNvSpPr>
          <p:nvPr>
            <p:ph idx="1"/>
          </p:nvPr>
        </p:nvSpPr>
        <p:spPr/>
        <p:txBody>
          <a:bodyPr/>
          <a:lstStyle/>
          <a:p>
            <a:r>
              <a:rPr lang="en-US" dirty="0" smtClean="0"/>
              <a:t>It has become more popular since the </a:t>
            </a:r>
            <a:r>
              <a:rPr lang="en-US" b="1" dirty="0" smtClean="0"/>
              <a:t>use of the digital image</a:t>
            </a:r>
            <a:r>
              <a:rPr lang="en-US" dirty="0" smtClean="0"/>
              <a:t> has </a:t>
            </a:r>
            <a:r>
              <a:rPr lang="en-US" b="1" dirty="0" smtClean="0"/>
              <a:t>increased.</a:t>
            </a:r>
            <a:endParaRPr lang="en-US" dirty="0" smtClean="0"/>
          </a:p>
          <a:p>
            <a:endParaRPr lang="en-US" dirty="0"/>
          </a:p>
        </p:txBody>
      </p:sp>
      <p:pic>
        <p:nvPicPr>
          <p:cNvPr id="70658" name="Picture 2" descr="https://miro.medium.com/max/1400/0*1stBAYWlhi10frb0.png"/>
          <p:cNvPicPr>
            <a:picLocks noChangeAspect="1" noChangeArrowheads="1"/>
          </p:cNvPicPr>
          <p:nvPr/>
        </p:nvPicPr>
        <p:blipFill>
          <a:blip r:embed="rId2"/>
          <a:srcRect/>
          <a:stretch>
            <a:fillRect/>
          </a:stretch>
        </p:blipFill>
        <p:spPr bwMode="auto">
          <a:xfrm>
            <a:off x="295275" y="2697162"/>
            <a:ext cx="11896725" cy="3905251"/>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Multi-Resolution Processing</a:t>
            </a:r>
            <a:endParaRPr lang="en-US" dirty="0"/>
          </a:p>
        </p:txBody>
      </p:sp>
      <p:sp>
        <p:nvSpPr>
          <p:cNvPr id="3" name="Content Placeholder 2"/>
          <p:cNvSpPr>
            <a:spLocks noGrp="1"/>
          </p:cNvSpPr>
          <p:nvPr>
            <p:ph idx="1"/>
          </p:nvPr>
        </p:nvSpPr>
        <p:spPr/>
        <p:txBody>
          <a:bodyPr/>
          <a:lstStyle/>
          <a:p>
            <a:r>
              <a:rPr lang="en-US" dirty="0" smtClean="0"/>
              <a:t>It is the process of representing images in various </a:t>
            </a:r>
            <a:r>
              <a:rPr lang="en-US" b="1" dirty="0" smtClean="0"/>
              <a:t>degrees of resolution.</a:t>
            </a:r>
            <a:endParaRPr lang="en-US" dirty="0" smtClean="0"/>
          </a:p>
          <a:p>
            <a:endParaRPr lang="en-US" dirty="0"/>
          </a:p>
        </p:txBody>
      </p:sp>
      <p:pic>
        <p:nvPicPr>
          <p:cNvPr id="71682" name="Picture 2" descr="https://miro.medium.com/max/1400/0*ffmlo8ZnAt9nTbzy.png"/>
          <p:cNvPicPr>
            <a:picLocks noChangeAspect="1" noChangeArrowheads="1"/>
          </p:cNvPicPr>
          <p:nvPr/>
        </p:nvPicPr>
        <p:blipFill>
          <a:blip r:embed="rId2"/>
          <a:srcRect/>
          <a:stretch>
            <a:fillRect/>
          </a:stretch>
        </p:blipFill>
        <p:spPr bwMode="auto">
          <a:xfrm>
            <a:off x="266701" y="3181463"/>
            <a:ext cx="11188700" cy="2608149"/>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Compression</a:t>
            </a:r>
            <a:endParaRPr lang="en-US" dirty="0"/>
          </a:p>
        </p:txBody>
      </p:sp>
      <p:sp>
        <p:nvSpPr>
          <p:cNvPr id="3" name="Content Placeholder 2"/>
          <p:cNvSpPr>
            <a:spLocks noGrp="1"/>
          </p:cNvSpPr>
          <p:nvPr>
            <p:ph idx="1"/>
          </p:nvPr>
        </p:nvSpPr>
        <p:spPr/>
        <p:txBody>
          <a:bodyPr/>
          <a:lstStyle/>
          <a:p>
            <a:r>
              <a:rPr lang="en-US" dirty="0" smtClean="0"/>
              <a:t>It involves the techniques for </a:t>
            </a:r>
            <a:r>
              <a:rPr lang="en-US" b="1" dirty="0" smtClean="0"/>
              <a:t>reducing the size</a:t>
            </a:r>
            <a:r>
              <a:rPr lang="en-US" dirty="0" smtClean="0"/>
              <a:t> of the image with </a:t>
            </a:r>
            <a:r>
              <a:rPr lang="en-US" b="1" dirty="0" smtClean="0"/>
              <a:t>minimum</a:t>
            </a:r>
            <a:r>
              <a:rPr lang="en-US" dirty="0" smtClean="0"/>
              <a:t> in its </a:t>
            </a:r>
            <a:r>
              <a:rPr lang="en-US" b="1" dirty="0" smtClean="0"/>
              <a:t>quality</a:t>
            </a:r>
            <a:r>
              <a:rPr lang="en-US" dirty="0" smtClean="0"/>
              <a:t>.</a:t>
            </a:r>
          </a:p>
          <a:p>
            <a:endParaRPr lang="en-US" dirty="0"/>
          </a:p>
        </p:txBody>
      </p:sp>
      <p:pic>
        <p:nvPicPr>
          <p:cNvPr id="72706" name="Picture 2" descr="https://miro.medium.com/max/1400/0*OfOwOahxvB9Tt049.png"/>
          <p:cNvPicPr>
            <a:picLocks noChangeAspect="1" noChangeArrowheads="1"/>
          </p:cNvPicPr>
          <p:nvPr/>
        </p:nvPicPr>
        <p:blipFill>
          <a:blip r:embed="rId2"/>
          <a:srcRect/>
          <a:stretch>
            <a:fillRect/>
          </a:stretch>
        </p:blipFill>
        <p:spPr bwMode="auto">
          <a:xfrm>
            <a:off x="586143" y="3342523"/>
            <a:ext cx="10742258" cy="2266116"/>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Morphological Processing</a:t>
            </a:r>
            <a:endParaRPr lang="en-US" dirty="0"/>
          </a:p>
        </p:txBody>
      </p:sp>
      <p:sp>
        <p:nvSpPr>
          <p:cNvPr id="3" name="Content Placeholder 2"/>
          <p:cNvSpPr>
            <a:spLocks noGrp="1"/>
          </p:cNvSpPr>
          <p:nvPr>
            <p:ph idx="1"/>
          </p:nvPr>
        </p:nvSpPr>
        <p:spPr/>
        <p:txBody>
          <a:bodyPr/>
          <a:lstStyle/>
          <a:p>
            <a:r>
              <a:rPr lang="en-US" dirty="0" smtClean="0"/>
              <a:t>It is the process for </a:t>
            </a:r>
            <a:r>
              <a:rPr lang="en-US" b="1" dirty="0" smtClean="0"/>
              <a:t>extracting</a:t>
            </a:r>
            <a:r>
              <a:rPr lang="en-US" dirty="0" smtClean="0"/>
              <a:t> image components that are useful in the </a:t>
            </a:r>
            <a:r>
              <a:rPr lang="en-US" b="1" dirty="0" smtClean="0"/>
              <a:t>representation</a:t>
            </a:r>
            <a:r>
              <a:rPr lang="en-US" dirty="0" smtClean="0"/>
              <a:t> and </a:t>
            </a:r>
            <a:r>
              <a:rPr lang="en-US" b="1" dirty="0" smtClean="0"/>
              <a:t>description</a:t>
            </a:r>
            <a:r>
              <a:rPr lang="en-US" dirty="0" smtClean="0"/>
              <a:t> of shape.</a:t>
            </a:r>
          </a:p>
          <a:p>
            <a:endParaRPr lang="en-US" dirty="0"/>
          </a:p>
        </p:txBody>
      </p:sp>
      <p:pic>
        <p:nvPicPr>
          <p:cNvPr id="73730" name="Picture 2" descr="https://miro.medium.com/max/1400/0*uilMpc2YFjRzfTZA.png"/>
          <p:cNvPicPr>
            <a:picLocks noChangeAspect="1" noChangeArrowheads="1"/>
          </p:cNvPicPr>
          <p:nvPr/>
        </p:nvPicPr>
        <p:blipFill>
          <a:blip r:embed="rId2"/>
          <a:srcRect/>
          <a:stretch>
            <a:fillRect/>
          </a:stretch>
        </p:blipFill>
        <p:spPr bwMode="auto">
          <a:xfrm>
            <a:off x="1057275" y="2905124"/>
            <a:ext cx="9525000" cy="3952876"/>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Segmentation</a:t>
            </a:r>
            <a:endParaRPr lang="en-US" dirty="0"/>
          </a:p>
        </p:txBody>
      </p:sp>
      <p:sp>
        <p:nvSpPr>
          <p:cNvPr id="3" name="Content Placeholder 2"/>
          <p:cNvSpPr>
            <a:spLocks noGrp="1"/>
          </p:cNvSpPr>
          <p:nvPr>
            <p:ph idx="1"/>
          </p:nvPr>
        </p:nvSpPr>
        <p:spPr/>
        <p:txBody>
          <a:bodyPr/>
          <a:lstStyle/>
          <a:p>
            <a:r>
              <a:rPr lang="en-US" dirty="0" smtClean="0"/>
              <a:t>It is the process of partitioning the image into </a:t>
            </a:r>
            <a:r>
              <a:rPr lang="en-US" b="1" dirty="0" smtClean="0"/>
              <a:t>multiple segments.</a:t>
            </a:r>
            <a:endParaRPr lang="en-US" dirty="0" smtClean="0"/>
          </a:p>
          <a:p>
            <a:endParaRPr lang="en-US" dirty="0"/>
          </a:p>
        </p:txBody>
      </p:sp>
      <p:pic>
        <p:nvPicPr>
          <p:cNvPr id="74754" name="Picture 2" descr="https://miro.medium.com/max/1400/0*6IItO9qv4WyV16Ml.png"/>
          <p:cNvPicPr>
            <a:picLocks noChangeAspect="1" noChangeArrowheads="1"/>
          </p:cNvPicPr>
          <p:nvPr/>
        </p:nvPicPr>
        <p:blipFill>
          <a:blip r:embed="rId2"/>
          <a:srcRect/>
          <a:stretch>
            <a:fillRect/>
          </a:stretch>
        </p:blipFill>
        <p:spPr bwMode="auto">
          <a:xfrm>
            <a:off x="1374775" y="2678112"/>
            <a:ext cx="9267825" cy="3209926"/>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Representation and Description</a:t>
            </a:r>
            <a:endParaRPr lang="en-US" dirty="0"/>
          </a:p>
        </p:txBody>
      </p:sp>
      <p:sp>
        <p:nvSpPr>
          <p:cNvPr id="3" name="Content Placeholder 2"/>
          <p:cNvSpPr>
            <a:spLocks noGrp="1"/>
          </p:cNvSpPr>
          <p:nvPr>
            <p:ph idx="1"/>
          </p:nvPr>
        </p:nvSpPr>
        <p:spPr>
          <a:xfrm>
            <a:off x="838200" y="1778001"/>
            <a:ext cx="10515600" cy="4170362"/>
          </a:xfrm>
        </p:spPr>
        <p:txBody>
          <a:bodyPr/>
          <a:lstStyle/>
          <a:p>
            <a:r>
              <a:rPr lang="en-US" sz="2400" dirty="0" smtClean="0"/>
              <a:t>It involves representing an image in various forms:</a:t>
            </a:r>
          </a:p>
          <a:p>
            <a:r>
              <a:rPr lang="en-US" sz="2400" b="1" dirty="0" smtClean="0"/>
              <a:t>Boundary Representation</a:t>
            </a:r>
            <a:r>
              <a:rPr lang="en-US" sz="2400" dirty="0" smtClean="0"/>
              <a:t> — It focuses on the </a:t>
            </a:r>
            <a:r>
              <a:rPr lang="en-US" sz="2400" b="1" dirty="0" smtClean="0"/>
              <a:t>external shape</a:t>
            </a:r>
            <a:r>
              <a:rPr lang="en-US" sz="2400" dirty="0" smtClean="0"/>
              <a:t> characteristics such as corners and inflections.</a:t>
            </a:r>
          </a:p>
          <a:p>
            <a:r>
              <a:rPr lang="en-US" sz="2400" b="1" dirty="0" smtClean="0"/>
              <a:t>Regional Representation</a:t>
            </a:r>
            <a:r>
              <a:rPr lang="en-US" sz="2400" dirty="0" smtClean="0"/>
              <a:t> — It focuses on </a:t>
            </a:r>
            <a:r>
              <a:rPr lang="en-US" sz="2400" b="1" dirty="0" smtClean="0"/>
              <a:t>internal properties</a:t>
            </a:r>
            <a:r>
              <a:rPr lang="en-US" sz="2400" dirty="0" smtClean="0"/>
              <a:t> such as texture and skeletal shape.</a:t>
            </a:r>
          </a:p>
          <a:p>
            <a:endParaRPr lang="en-US" sz="2400" dirty="0" smtClean="0"/>
          </a:p>
          <a:p>
            <a:endParaRPr lang="en-US" dirty="0"/>
          </a:p>
        </p:txBody>
      </p:sp>
      <p:pic>
        <p:nvPicPr>
          <p:cNvPr id="75778" name="Picture 2" descr="https://miro.medium.com/max/1400/0*PBYHiMGNzCKiDWEQ.png"/>
          <p:cNvPicPr>
            <a:picLocks noChangeAspect="1" noChangeArrowheads="1"/>
          </p:cNvPicPr>
          <p:nvPr/>
        </p:nvPicPr>
        <p:blipFill>
          <a:blip r:embed="rId2"/>
          <a:srcRect l="1906" t="8867" r="7212" b="4926"/>
          <a:stretch>
            <a:fillRect/>
          </a:stretch>
        </p:blipFill>
        <p:spPr bwMode="auto">
          <a:xfrm>
            <a:off x="1714500" y="4051300"/>
            <a:ext cx="8128000" cy="26162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5700"/>
            <a:ext cx="10515600" cy="5021263"/>
          </a:xfrm>
        </p:spPr>
        <p:txBody>
          <a:bodyPr/>
          <a:lstStyle/>
          <a:p>
            <a:r>
              <a:rPr lang="en-US" dirty="0" smtClean="0"/>
              <a:t>Description aka Feature selection helps in </a:t>
            </a:r>
            <a:r>
              <a:rPr lang="en-US" b="1" dirty="0" smtClean="0"/>
              <a:t>extracting useful information</a:t>
            </a:r>
            <a:r>
              <a:rPr lang="en-US" dirty="0" smtClean="0"/>
              <a:t>.</a:t>
            </a:r>
          </a:p>
          <a:p>
            <a:endParaRPr lang="en-US" dirty="0"/>
          </a:p>
        </p:txBody>
      </p:sp>
      <p:pic>
        <p:nvPicPr>
          <p:cNvPr id="76802" name="Picture 2" descr="https://miro.medium.com/max/1400/0*OMkxA7cCsDixZeoW"/>
          <p:cNvPicPr>
            <a:picLocks noChangeAspect="1" noChangeArrowheads="1"/>
          </p:cNvPicPr>
          <p:nvPr/>
        </p:nvPicPr>
        <p:blipFill>
          <a:blip r:embed="rId2"/>
          <a:srcRect/>
          <a:stretch>
            <a:fillRect/>
          </a:stretch>
        </p:blipFill>
        <p:spPr bwMode="auto">
          <a:xfrm>
            <a:off x="1394364" y="2768599"/>
            <a:ext cx="8803735" cy="3246379"/>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Recognition</a:t>
            </a:r>
            <a:endParaRPr lang="en-US" dirty="0"/>
          </a:p>
        </p:txBody>
      </p:sp>
      <p:sp>
        <p:nvSpPr>
          <p:cNvPr id="3" name="Content Placeholder 2"/>
          <p:cNvSpPr>
            <a:spLocks noGrp="1"/>
          </p:cNvSpPr>
          <p:nvPr>
            <p:ph idx="1"/>
          </p:nvPr>
        </p:nvSpPr>
        <p:spPr/>
        <p:txBody>
          <a:bodyPr/>
          <a:lstStyle/>
          <a:p>
            <a:r>
              <a:rPr lang="en-US" dirty="0" smtClean="0"/>
              <a:t>It is the process of </a:t>
            </a:r>
            <a:r>
              <a:rPr lang="en-US" b="1" dirty="0" smtClean="0"/>
              <a:t>assigning labels</a:t>
            </a:r>
            <a:r>
              <a:rPr lang="en-US" dirty="0" smtClean="0"/>
              <a:t> to an object based on its </a:t>
            </a:r>
            <a:r>
              <a:rPr lang="en-US" b="1" dirty="0" smtClean="0"/>
              <a:t>description</a:t>
            </a:r>
            <a:r>
              <a:rPr lang="en-US" dirty="0" smtClean="0"/>
              <a:t>.</a:t>
            </a:r>
          </a:p>
          <a:p>
            <a:endParaRPr lang="en-US" dirty="0"/>
          </a:p>
        </p:txBody>
      </p:sp>
      <p:pic>
        <p:nvPicPr>
          <p:cNvPr id="78850" name="Picture 2" descr="https://miro.medium.com/max/1400/0*ovyE5_UDMOo6-rL5.png"/>
          <p:cNvPicPr>
            <a:picLocks noChangeAspect="1" noChangeArrowheads="1"/>
          </p:cNvPicPr>
          <p:nvPr/>
        </p:nvPicPr>
        <p:blipFill>
          <a:blip r:embed="rId2"/>
          <a:srcRect l="3770" t="13665" r="9083" b="21201"/>
          <a:stretch>
            <a:fillRect/>
          </a:stretch>
        </p:blipFill>
        <p:spPr bwMode="auto">
          <a:xfrm>
            <a:off x="1092200" y="3060700"/>
            <a:ext cx="9321800" cy="31877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 problem domain is </a:t>
            </a:r>
            <a:r>
              <a:rPr lang="en-US" b="1" dirty="0" smtClean="0"/>
              <a:t>the area of expertise or application that needs to be examined to solve a problem</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C663D-297D-4979-96CB-A7C618DFAF95}"/>
              </a:ext>
            </a:extLst>
          </p:cNvPr>
          <p:cNvSpPr>
            <a:spLocks noGrp="1"/>
          </p:cNvSpPr>
          <p:nvPr>
            <p:ph type="title"/>
          </p:nvPr>
        </p:nvSpPr>
        <p:spPr>
          <a:xfrm>
            <a:off x="838200" y="1"/>
            <a:ext cx="10515600" cy="825622"/>
          </a:xfrm>
        </p:spPr>
        <p:txBody>
          <a:bodyPr>
            <a:normAutofit/>
          </a:bodyPr>
          <a:lstStyle/>
          <a:p>
            <a:r>
              <a:rPr lang="en-US" sz="4000" dirty="0">
                <a:latin typeface="Times New Roman" panose="02020603050405020304" pitchFamily="18" charset="0"/>
                <a:cs typeface="Times New Roman" panose="02020603050405020304" pitchFamily="18" charset="0"/>
              </a:rPr>
              <a:t>Components of Image Processing System</a:t>
            </a:r>
            <a:endParaRPr lang="en-IN" sz="4000" dirty="0">
              <a:latin typeface="Times New Roman" panose="02020603050405020304" pitchFamily="18" charset="0"/>
              <a:cs typeface="Times New Roman" panose="02020603050405020304" pitchFamily="18" charset="0"/>
            </a:endParaRPr>
          </a:p>
        </p:txBody>
      </p:sp>
      <p:pic>
        <p:nvPicPr>
          <p:cNvPr id="1026" name="Picture 2" descr="3. What are the components of an Image Processing System? | Legend Techz">
            <a:extLst>
              <a:ext uri="{FF2B5EF4-FFF2-40B4-BE49-F238E27FC236}">
                <a16:creationId xmlns:a16="http://schemas.microsoft.com/office/drawing/2014/main" xmlns="" id="{C4178FAF-0F3E-4C4A-A01A-2791716DF7C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84347" y="825623"/>
            <a:ext cx="6675064" cy="5782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67101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0E902-F99D-4936-A60E-DDD370FB3D0F}"/>
              </a:ext>
            </a:extLst>
          </p:cNvPr>
          <p:cNvSpPr>
            <a:spLocks noGrp="1"/>
          </p:cNvSpPr>
          <p:nvPr>
            <p:ph type="title"/>
          </p:nvPr>
        </p:nvSpPr>
        <p:spPr>
          <a:xfrm>
            <a:off x="838200" y="365125"/>
            <a:ext cx="10515600" cy="966525"/>
          </a:xfrm>
        </p:spPr>
        <p:txBody>
          <a:bodyPr>
            <a:normAutofit fontScale="90000"/>
          </a:bodyPr>
          <a:lstStyle/>
          <a:p>
            <a:r>
              <a:rPr lang="en-IN" dirty="0">
                <a:latin typeface="Times New Roman" panose="02020603050405020304" pitchFamily="18" charset="0"/>
                <a:cs typeface="Times New Roman" panose="02020603050405020304" pitchFamily="18" charset="0"/>
              </a:rPr>
              <a:t>Picture elements, Image elements, pels and pixels</a:t>
            </a:r>
          </a:p>
        </p:txBody>
      </p:sp>
      <p:sp>
        <p:nvSpPr>
          <p:cNvPr id="3" name="Content Placeholder 2">
            <a:extLst>
              <a:ext uri="{FF2B5EF4-FFF2-40B4-BE49-F238E27FC236}">
                <a16:creationId xmlns:a16="http://schemas.microsoft.com/office/drawing/2014/main" xmlns="" id="{6686B846-4DB8-4F8F-8B71-D03B88363922}"/>
              </a:ext>
            </a:extLst>
          </p:cNvPr>
          <p:cNvSpPr>
            <a:spLocks noGrp="1"/>
          </p:cNvSpPr>
          <p:nvPr>
            <p:ph idx="1"/>
          </p:nvPr>
        </p:nvSpPr>
        <p:spPr>
          <a:xfrm>
            <a:off x="838200" y="1331650"/>
            <a:ext cx="10515600" cy="4845313"/>
          </a:xfrm>
        </p:spPr>
        <p:txBody>
          <a:bodyPr>
            <a:normAutofit/>
          </a:bodyPr>
          <a:lstStyle/>
          <a:p>
            <a:r>
              <a:rPr lang="en-US" sz="2400" dirty="0">
                <a:latin typeface="Times New Roman" panose="02020603050405020304" pitchFamily="18" charset="0"/>
                <a:cs typeface="Times New Roman" panose="02020603050405020304" pitchFamily="18" charset="0"/>
              </a:rPr>
              <a:t>A digital image is composed of a finite number of elements, each of which has a particular location and value.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These elements are referred to as picture elements, image elements, pels, and pixels.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Pixel is the term most widely used to denote the elements of a digital image.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5421719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Image Sensors | LUCID Vision Labs"/>
          <p:cNvPicPr>
            <a:picLocks noChangeAspect="1" noChangeArrowheads="1"/>
          </p:cNvPicPr>
          <p:nvPr/>
        </p:nvPicPr>
        <p:blipFill>
          <a:blip r:embed="rId2"/>
          <a:srcRect l="37111" t="41006" r="28778"/>
          <a:stretch>
            <a:fillRect/>
          </a:stretch>
        </p:blipFill>
        <p:spPr bwMode="auto">
          <a:xfrm>
            <a:off x="3416300" y="1866900"/>
            <a:ext cx="3898900" cy="290512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3280673-DDCF-4A7F-8A92-36069F95B334}"/>
              </a:ext>
            </a:extLst>
          </p:cNvPr>
          <p:cNvSpPr>
            <a:spLocks noGrp="1"/>
          </p:cNvSpPr>
          <p:nvPr>
            <p:ph idx="1"/>
          </p:nvPr>
        </p:nvSpPr>
        <p:spPr>
          <a:xfrm>
            <a:off x="838200" y="252549"/>
            <a:ext cx="10515600" cy="5924414"/>
          </a:xfrm>
        </p:spPr>
        <p:txBody>
          <a:bodyPr>
            <a:noAutofit/>
          </a:bodyPr>
          <a:lstStyle/>
          <a:p>
            <a:pPr>
              <a:lnSpc>
                <a:spcPct val="100000"/>
              </a:lnSpc>
            </a:pPr>
            <a:r>
              <a:rPr lang="en-US" sz="2300" u="sng" dirty="0">
                <a:latin typeface="Times New Roman" pitchFamily="18" charset="0"/>
                <a:cs typeface="Times New Roman" pitchFamily="18" charset="0"/>
              </a:rPr>
              <a:t>Image sensors</a:t>
            </a:r>
            <a:r>
              <a:rPr lang="en-US" sz="2300" dirty="0">
                <a:latin typeface="Times New Roman" pitchFamily="18" charset="0"/>
                <a:cs typeface="Times New Roman" pitchFamily="18" charset="0"/>
              </a:rPr>
              <a:t>:</a:t>
            </a:r>
          </a:p>
          <a:p>
            <a:pPr marL="0" indent="0">
              <a:lnSpc>
                <a:spcPct val="100000"/>
              </a:lnSpc>
              <a:buNone/>
            </a:pPr>
            <a:r>
              <a:rPr lang="en-US" sz="2300" dirty="0">
                <a:latin typeface="Times New Roman" pitchFamily="18" charset="0"/>
                <a:cs typeface="Times New Roman" pitchFamily="18" charset="0"/>
              </a:rPr>
              <a:t>Image </a:t>
            </a:r>
            <a:r>
              <a:rPr lang="en-US" sz="2300" dirty="0" smtClean="0">
                <a:latin typeface="Times New Roman" pitchFamily="18" charset="0"/>
                <a:cs typeface="Times New Roman" pitchFamily="18" charset="0"/>
              </a:rPr>
              <a:t>sensors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senses </a:t>
            </a:r>
            <a:r>
              <a:rPr lang="en-US" sz="2300" dirty="0">
                <a:latin typeface="Times New Roman" pitchFamily="18" charset="0"/>
                <a:cs typeface="Times New Roman" pitchFamily="18" charset="0"/>
              </a:rPr>
              <a:t>the intensity, amplitude, co-ordinates and other features of the images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passes </a:t>
            </a:r>
            <a:r>
              <a:rPr lang="en-US" sz="2300" dirty="0">
                <a:latin typeface="Times New Roman" pitchFamily="18" charset="0"/>
                <a:cs typeface="Times New Roman" pitchFamily="18" charset="0"/>
              </a:rPr>
              <a:t>the result to the image processing </a:t>
            </a:r>
            <a:r>
              <a:rPr lang="en-US" sz="2300" dirty="0" smtClean="0">
                <a:latin typeface="Times New Roman" pitchFamily="18" charset="0"/>
                <a:cs typeface="Times New Roman" pitchFamily="18" charset="0"/>
              </a:rPr>
              <a:t>hardware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It </a:t>
            </a:r>
            <a:r>
              <a:rPr lang="en-US" sz="2300" dirty="0">
                <a:latin typeface="Times New Roman" pitchFamily="18" charset="0"/>
                <a:cs typeface="Times New Roman" pitchFamily="18" charset="0"/>
              </a:rPr>
              <a:t>includes the problem domain</a:t>
            </a:r>
            <a:r>
              <a:rPr lang="en-US" sz="2300" dirty="0" smtClean="0">
                <a:latin typeface="Times New Roman" pitchFamily="18" charset="0"/>
                <a:cs typeface="Times New Roman" pitchFamily="18" charset="0"/>
              </a:rPr>
              <a:t>.</a:t>
            </a:r>
          </a:p>
          <a:p>
            <a:pPr marL="0" indent="0">
              <a:lnSpc>
                <a:spcPct val="100000"/>
              </a:lnSpc>
              <a:buNone/>
            </a:pPr>
            <a:r>
              <a:rPr lang="en-US" sz="2300" dirty="0" smtClean="0">
                <a:latin typeface="Times New Roman" pitchFamily="18" charset="0"/>
                <a:cs typeface="Times New Roman" pitchFamily="18" charset="0"/>
              </a:rPr>
              <a:t>CCD (Charged Coupled Device) and CMOS (Complementary Metal-Oxide Conductor) image sensors </a:t>
            </a:r>
            <a:r>
              <a:rPr lang="en-US" sz="2300" dirty="0" smtClean="0">
                <a:latin typeface="Times New Roman" pitchFamily="18" charset="0"/>
                <a:cs typeface="Times New Roman" pitchFamily="18" charset="0"/>
                <a:sym typeface="Wingdings" pitchFamily="2" charset="2"/>
              </a:rPr>
              <a:t></a:t>
            </a:r>
            <a:r>
              <a:rPr lang="en-US" sz="2300" dirty="0" smtClean="0">
                <a:latin typeface="Times New Roman" pitchFamily="18" charset="0"/>
                <a:cs typeface="Times New Roman" pitchFamily="18" charset="0"/>
              </a:rPr>
              <a:t>widely used in image-capturing devices like digital cameras.</a:t>
            </a:r>
          </a:p>
          <a:p>
            <a:pPr marL="0" indent="0">
              <a:lnSpc>
                <a:spcPct val="100000"/>
              </a:lnSpc>
              <a:buNone/>
            </a:pPr>
            <a:r>
              <a:rPr lang="en-US" sz="2300" dirty="0" smtClean="0">
                <a:latin typeface="Times New Roman" pitchFamily="18" charset="0"/>
                <a:cs typeface="Times New Roman" pitchFamily="18" charset="0"/>
              </a:rPr>
              <a:t>Two elements required(physical device and digitizer) </a:t>
            </a:r>
            <a:r>
              <a:rPr lang="en-US" sz="2300" dirty="0" smtClean="0">
                <a:latin typeface="Times New Roman" pitchFamily="18" charset="0"/>
                <a:cs typeface="Times New Roman" pitchFamily="18" charset="0"/>
                <a:sym typeface="Wingdings" pitchFamily="2" charset="2"/>
              </a:rPr>
              <a:t></a:t>
            </a:r>
            <a:r>
              <a:rPr lang="en-US" sz="2300" dirty="0" smtClean="0">
                <a:latin typeface="Times New Roman" pitchFamily="18" charset="0"/>
                <a:cs typeface="Times New Roman" pitchFamily="18" charset="0"/>
              </a:rPr>
              <a:t> to acquire digital images</a:t>
            </a:r>
          </a:p>
          <a:p>
            <a:pPr marL="0" indent="0">
              <a:lnSpc>
                <a:spcPct val="100000"/>
              </a:lnSpc>
              <a:buNone/>
            </a:pPr>
            <a:r>
              <a:rPr lang="en-US" sz="2300" dirty="0" smtClean="0">
                <a:latin typeface="Times New Roman" pitchFamily="18" charset="0"/>
                <a:cs typeface="Times New Roman" pitchFamily="18" charset="0"/>
              </a:rPr>
              <a:t>Physical device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sensor</a:t>
            </a:r>
          </a:p>
          <a:p>
            <a:pPr marL="0" indent="0">
              <a:lnSpc>
                <a:spcPct val="100000"/>
              </a:lnSpc>
              <a:buNone/>
            </a:pPr>
            <a:r>
              <a:rPr lang="en-US" sz="2300" dirty="0" smtClean="0">
                <a:latin typeface="Times New Roman" pitchFamily="18" charset="0"/>
                <a:cs typeface="Times New Roman" pitchFamily="18" charset="0"/>
              </a:rPr>
              <a:t>Digitizer means </a:t>
            </a:r>
            <a:r>
              <a:rPr lang="en-US" sz="2300" dirty="0" smtClean="0">
                <a:latin typeface="Times New Roman" pitchFamily="18" charset="0"/>
                <a:cs typeface="Times New Roman" pitchFamily="18" charset="0"/>
                <a:sym typeface="Wingdings" pitchFamily="2" charset="2"/>
              </a:rPr>
              <a:t> for converting output of physical sensing device into digital form.</a:t>
            </a:r>
            <a:endParaRPr lang="en-US" sz="2300" dirty="0" smtClean="0">
              <a:latin typeface="Times New Roman" pitchFamily="18" charset="0"/>
              <a:cs typeface="Times New Roman" pitchFamily="18" charset="0"/>
            </a:endParaRPr>
          </a:p>
          <a:p>
            <a:pPr marL="0" indent="0">
              <a:lnSpc>
                <a:spcPct val="100000"/>
              </a:lnSpc>
              <a:buNone/>
            </a:pPr>
            <a:endParaRPr lang="en-US" sz="2300" dirty="0">
              <a:latin typeface="Times New Roman" pitchFamily="18" charset="0"/>
              <a:cs typeface="Times New Roman" pitchFamily="18" charset="0"/>
            </a:endParaRPr>
          </a:p>
          <a:p>
            <a:pPr>
              <a:lnSpc>
                <a:spcPct val="100000"/>
              </a:lnSpc>
            </a:pPr>
            <a:r>
              <a:rPr lang="en-US" sz="2300" u="sng" dirty="0" smtClean="0">
                <a:latin typeface="Times New Roman" pitchFamily="18" charset="0"/>
                <a:cs typeface="Times New Roman" pitchFamily="18" charset="0"/>
              </a:rPr>
              <a:t>Image </a:t>
            </a:r>
            <a:r>
              <a:rPr lang="en-US" sz="2300" u="sng" dirty="0">
                <a:latin typeface="Times New Roman" pitchFamily="18" charset="0"/>
                <a:cs typeface="Times New Roman" pitchFamily="18" charset="0"/>
              </a:rPr>
              <a:t>Processing Hardware</a:t>
            </a:r>
            <a:r>
              <a:rPr lang="en-US" sz="2300" dirty="0">
                <a:latin typeface="Times New Roman" pitchFamily="18" charset="0"/>
                <a:cs typeface="Times New Roman" pitchFamily="18" charset="0"/>
              </a:rPr>
              <a:t>:</a:t>
            </a:r>
          </a:p>
          <a:p>
            <a:pPr marL="0" indent="0">
              <a:lnSpc>
                <a:spcPct val="100000"/>
              </a:lnSpc>
              <a:buNone/>
            </a:pPr>
            <a:r>
              <a:rPr lang="en-US" sz="2300" dirty="0">
                <a:latin typeface="Times New Roman" pitchFamily="18" charset="0"/>
                <a:cs typeface="Times New Roman" pitchFamily="18" charset="0"/>
              </a:rPr>
              <a:t>It is the dedicated hardware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used </a:t>
            </a:r>
            <a:r>
              <a:rPr lang="en-US" sz="2300" dirty="0">
                <a:latin typeface="Times New Roman" pitchFamily="18" charset="0"/>
                <a:cs typeface="Times New Roman" pitchFamily="18" charset="0"/>
              </a:rPr>
              <a:t>to process the instructions obtained from the image </a:t>
            </a:r>
            <a:r>
              <a:rPr lang="en-US" sz="2300" dirty="0" smtClean="0">
                <a:latin typeface="Times New Roman" pitchFamily="18" charset="0"/>
                <a:cs typeface="Times New Roman" pitchFamily="18" charset="0"/>
              </a:rPr>
              <a:t>sensors. </a:t>
            </a:r>
            <a:r>
              <a:rPr lang="en-US" sz="2300" dirty="0" smtClean="0">
                <a:latin typeface="Times New Roman" pitchFamily="18" charset="0"/>
                <a:cs typeface="Times New Roman" pitchFamily="18" charset="0"/>
                <a:sym typeface="Wingdings" pitchFamily="2" charset="2"/>
              </a:rPr>
              <a:t> </a:t>
            </a:r>
            <a:r>
              <a:rPr lang="en-US" sz="2300" dirty="0" smtClean="0">
                <a:latin typeface="Times New Roman" pitchFamily="18" charset="0"/>
                <a:cs typeface="Times New Roman" pitchFamily="18" charset="0"/>
              </a:rPr>
              <a:t>It </a:t>
            </a:r>
            <a:r>
              <a:rPr lang="en-US" sz="2300" dirty="0">
                <a:latin typeface="Times New Roman" pitchFamily="18" charset="0"/>
                <a:cs typeface="Times New Roman" pitchFamily="18" charset="0"/>
              </a:rPr>
              <a:t>passes the result to general purpose computer.</a:t>
            </a: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xmlns="" val="2798714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39EE709-34E3-46B2-A9F7-E3EB4AAA2577}"/>
              </a:ext>
            </a:extLst>
          </p:cNvPr>
          <p:cNvSpPr>
            <a:spLocks noGrp="1"/>
          </p:cNvSpPr>
          <p:nvPr>
            <p:ph idx="1"/>
          </p:nvPr>
        </p:nvSpPr>
        <p:spPr>
          <a:xfrm>
            <a:off x="838200" y="339634"/>
            <a:ext cx="10515600" cy="5837329"/>
          </a:xfrm>
        </p:spPr>
        <p:txBody>
          <a:bodyPr>
            <a:normAutofit/>
          </a:bodyPr>
          <a:lstStyle/>
          <a:p>
            <a:r>
              <a:rPr lang="en-US" u="sng" dirty="0">
                <a:latin typeface="Times New Roman" panose="02020603050405020304" pitchFamily="18" charset="0"/>
                <a:cs typeface="Times New Roman" panose="02020603050405020304" pitchFamily="18" charset="0"/>
              </a:rPr>
              <a:t>Computer</a:t>
            </a:r>
            <a:r>
              <a:rPr lang="en-US" dirty="0"/>
              <a:t>:</a:t>
            </a:r>
          </a:p>
          <a:p>
            <a:pPr marL="0" indent="0">
              <a:buNone/>
            </a:pPr>
            <a:r>
              <a:rPr lang="en-US" sz="2400" dirty="0">
                <a:latin typeface="Times New Roman" panose="02020603050405020304" pitchFamily="18" charset="0"/>
                <a:cs typeface="Times New Roman" panose="02020603050405020304" pitchFamily="18" charset="0"/>
              </a:rPr>
              <a:t>Computer used in the image processing system </a:t>
            </a:r>
            <a:r>
              <a:rPr lang="en-US" sz="2400" dirty="0" smtClean="0">
                <a:latin typeface="Times New Roman" panose="02020603050405020304" pitchFamily="18" charset="0"/>
                <a:cs typeface="Times New Roman" panose="02020603050405020304" pitchFamily="18" charset="0"/>
                <a:sym typeface="Wingdings" pitchFamily="2" charset="2"/>
              </a:rPr>
              <a:t> </a:t>
            </a:r>
            <a:r>
              <a:rPr lang="en-US" sz="2400" dirty="0" smtClean="0">
                <a:latin typeface="Times New Roman" panose="02020603050405020304" pitchFamily="18" charset="0"/>
                <a:cs typeface="Times New Roman" panose="02020603050405020304" pitchFamily="18" charset="0"/>
              </a:rPr>
              <a:t>is </a:t>
            </a:r>
            <a:r>
              <a:rPr lang="en-US" sz="2400" dirty="0">
                <a:latin typeface="Times New Roman" panose="02020603050405020304" pitchFamily="18" charset="0"/>
                <a:cs typeface="Times New Roman" panose="02020603050405020304" pitchFamily="18" charset="0"/>
              </a:rPr>
              <a:t>the general purpose computer that is used by us in our daily life</a:t>
            </a:r>
            <a:r>
              <a:rPr lang="en-US" dirty="0"/>
              <a:t>.</a:t>
            </a:r>
          </a:p>
          <a:p>
            <a:pPr marL="0" indent="0">
              <a:buNone/>
            </a:pPr>
            <a:endParaRPr lang="en-US" dirty="0"/>
          </a:p>
          <a:p>
            <a:r>
              <a:rPr lang="en-US" u="sng" dirty="0">
                <a:latin typeface="Times New Roman" panose="02020603050405020304" pitchFamily="18" charset="0"/>
                <a:cs typeface="Times New Roman" panose="02020603050405020304" pitchFamily="18" charset="0"/>
              </a:rPr>
              <a:t>Image Processing Software</a:t>
            </a:r>
            <a:r>
              <a:rPr lang="en-US" dirty="0"/>
              <a:t>:</a:t>
            </a:r>
          </a:p>
          <a:p>
            <a:pPr marL="0" indent="0">
              <a:buNone/>
            </a:pPr>
            <a:r>
              <a:rPr lang="en-US" sz="2400" dirty="0">
                <a:latin typeface="Times New Roman" panose="02020603050405020304" pitchFamily="18" charset="0"/>
                <a:cs typeface="Times New Roman" panose="02020603050405020304" pitchFamily="18" charset="0"/>
              </a:rPr>
              <a:t>It is the software </a:t>
            </a:r>
            <a:r>
              <a:rPr lang="en-US" sz="2400" dirty="0" smtClean="0">
                <a:latin typeface="Times New Roman" panose="02020603050405020304" pitchFamily="18" charset="0"/>
                <a:cs typeface="Times New Roman" panose="02020603050405020304" pitchFamily="18" charset="0"/>
                <a:sym typeface="Wingdings" pitchFamily="2" charset="2"/>
              </a:rPr>
              <a:t> that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includes all the mechanisms and algorithms </a:t>
            </a:r>
            <a:r>
              <a:rPr lang="en-US" sz="2400" dirty="0" smtClean="0">
                <a:latin typeface="Times New Roman" panose="02020603050405020304" pitchFamily="18" charset="0"/>
                <a:cs typeface="Times New Roman" panose="02020603050405020304" pitchFamily="18" charset="0"/>
                <a:sym typeface="Wingdings" pitchFamily="2" charset="2"/>
              </a:rPr>
              <a:t> </a:t>
            </a:r>
            <a:r>
              <a:rPr lang="en-US" sz="2400" dirty="0" smtClean="0">
                <a:latin typeface="Times New Roman" panose="02020603050405020304" pitchFamily="18" charset="0"/>
                <a:cs typeface="Times New Roman" panose="02020603050405020304" pitchFamily="18" charset="0"/>
              </a:rPr>
              <a:t>that </a:t>
            </a:r>
            <a:r>
              <a:rPr lang="en-US" sz="2400" dirty="0">
                <a:latin typeface="Times New Roman" panose="02020603050405020304" pitchFamily="18" charset="0"/>
                <a:cs typeface="Times New Roman" panose="02020603050405020304" pitchFamily="18" charset="0"/>
              </a:rPr>
              <a:t>are used in image processing system.</a:t>
            </a:r>
          </a:p>
          <a:p>
            <a:pPr marL="0" indent="0">
              <a:buNone/>
            </a:pPr>
            <a:endParaRPr lang="en-US" sz="2400"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Mass storage</a:t>
            </a:r>
            <a:r>
              <a:rPr lang="en-US" dirty="0"/>
              <a:t>:</a:t>
            </a:r>
          </a:p>
          <a:p>
            <a:pPr marL="0" indent="0">
              <a:buNone/>
            </a:pPr>
            <a:r>
              <a:rPr lang="en-US" sz="2400" dirty="0">
                <a:latin typeface="Times New Roman" panose="02020603050405020304" pitchFamily="18" charset="0"/>
                <a:cs typeface="Times New Roman" panose="02020603050405020304" pitchFamily="18" charset="0"/>
              </a:rPr>
              <a:t>Mass </a:t>
            </a:r>
            <a:r>
              <a:rPr lang="en-US" sz="2400" dirty="0" smtClean="0">
                <a:latin typeface="Times New Roman" panose="02020603050405020304" pitchFamily="18" charset="0"/>
                <a:cs typeface="Times New Roman" panose="02020603050405020304" pitchFamily="18" charset="0"/>
              </a:rPr>
              <a:t>storage </a:t>
            </a:r>
            <a:r>
              <a:rPr lang="en-US" sz="2400" dirty="0" smtClean="0">
                <a:latin typeface="Times New Roman" panose="02020603050405020304" pitchFamily="18" charset="0"/>
                <a:cs typeface="Times New Roman" panose="02020603050405020304" pitchFamily="18" charset="0"/>
                <a:sym typeface="Wingdings" pitchFamily="2" charset="2"/>
              </a:rPr>
              <a: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stores the pixels of the images during the processing</a:t>
            </a:r>
            <a:r>
              <a:rPr lang="en-US" dirty="0"/>
              <a:t>.</a:t>
            </a:r>
          </a:p>
        </p:txBody>
      </p:sp>
    </p:spTree>
    <p:extLst>
      <p:ext uri="{BB962C8B-B14F-4D97-AF65-F5344CB8AC3E}">
        <p14:creationId xmlns:p14="http://schemas.microsoft.com/office/powerpoint/2010/main" xmlns="" val="998203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701D13C-888D-456C-8A6A-6458586A984F}"/>
              </a:ext>
            </a:extLst>
          </p:cNvPr>
          <p:cNvSpPr>
            <a:spLocks noGrp="1"/>
          </p:cNvSpPr>
          <p:nvPr>
            <p:ph idx="1"/>
          </p:nvPr>
        </p:nvSpPr>
        <p:spPr>
          <a:xfrm>
            <a:off x="838200" y="374469"/>
            <a:ext cx="10515600" cy="5802494"/>
          </a:xfrm>
        </p:spPr>
        <p:txBody>
          <a:bodyPr>
            <a:normAutofit/>
          </a:bodyPr>
          <a:lstStyle/>
          <a:p>
            <a:endParaRPr lang="en-US" u="sng"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Hard copy Device</a:t>
            </a:r>
            <a:r>
              <a:rPr lang="en-US"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Once the image is processed </a:t>
            </a:r>
            <a:r>
              <a:rPr lang="en-US" sz="2400" dirty="0" smtClean="0">
                <a:latin typeface="Times New Roman" panose="02020603050405020304" pitchFamily="18" charset="0"/>
                <a:cs typeface="Times New Roman" panose="02020603050405020304" pitchFamily="18" charset="0"/>
                <a:sym typeface="Wingdings" pitchFamily="2" charset="2"/>
              </a:rPr>
              <a:t> </a:t>
            </a:r>
            <a:r>
              <a:rPr lang="en-US" sz="2400" dirty="0" smtClean="0">
                <a:latin typeface="Times New Roman" panose="02020603050405020304" pitchFamily="18" charset="0"/>
                <a:cs typeface="Times New Roman" panose="02020603050405020304" pitchFamily="18" charset="0"/>
              </a:rPr>
              <a:t>then </a:t>
            </a:r>
            <a:r>
              <a:rPr lang="en-US" sz="2400" dirty="0">
                <a:latin typeface="Times New Roman" panose="02020603050405020304" pitchFamily="18" charset="0"/>
                <a:cs typeface="Times New Roman" panose="02020603050405020304" pitchFamily="18" charset="0"/>
              </a:rPr>
              <a:t>it is stored in the hard copy </a:t>
            </a:r>
            <a:r>
              <a:rPr lang="en-US" sz="2400" dirty="0" smtClean="0">
                <a:latin typeface="Times New Roman" panose="02020603050405020304" pitchFamily="18" charset="0"/>
                <a:cs typeface="Times New Roman" panose="02020603050405020304" pitchFamily="18" charset="0"/>
              </a:rPr>
              <a:t>device.</a:t>
            </a:r>
            <a:r>
              <a:rPr lang="en-US" sz="2400" dirty="0" smtClean="0">
                <a:latin typeface="Times New Roman" panose="02020603050405020304" pitchFamily="18" charset="0"/>
                <a:cs typeface="Times New Roman" panose="02020603050405020304" pitchFamily="18" charset="0"/>
                <a:sym typeface="Wingdings" pitchFamily="2" charset="2"/>
              </a:rPr>
              <a:t> </a:t>
            </a: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can be a pen drive or any external ROM device. </a:t>
            </a:r>
            <a:endParaRPr lang="en-IN" sz="2400" dirty="0">
              <a:latin typeface="Times New Roman" panose="02020603050405020304" pitchFamily="18" charset="0"/>
              <a:cs typeface="Times New Roman" panose="02020603050405020304" pitchFamily="18" charset="0"/>
            </a:endParaRPr>
          </a:p>
          <a:p>
            <a:pPr marL="0" indent="0">
              <a:buNone/>
            </a:pPr>
            <a:endParaRPr lang="en-US" u="sng"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Image Display</a:t>
            </a:r>
            <a:r>
              <a:rPr lang="en-US" dirty="0"/>
              <a:t>:</a:t>
            </a:r>
          </a:p>
          <a:p>
            <a:pPr marL="0" indent="0">
              <a:buNone/>
            </a:pPr>
            <a:r>
              <a:rPr lang="en-US" sz="2400" dirty="0">
                <a:latin typeface="Times New Roman" panose="02020603050405020304" pitchFamily="18" charset="0"/>
                <a:cs typeface="Times New Roman" panose="02020603050405020304" pitchFamily="18" charset="0"/>
              </a:rPr>
              <a:t>It includes the monitor or display screen </a:t>
            </a:r>
            <a:r>
              <a:rPr lang="en-US" sz="2400" dirty="0" smtClean="0">
                <a:latin typeface="Times New Roman" panose="02020603050405020304" pitchFamily="18" charset="0"/>
                <a:cs typeface="Times New Roman" panose="02020603050405020304" pitchFamily="18" charset="0"/>
              </a:rPr>
              <a:t>that </a:t>
            </a:r>
            <a:r>
              <a:rPr lang="en-US" sz="2400" dirty="0" smtClean="0">
                <a:latin typeface="Times New Roman" panose="02020603050405020304" pitchFamily="18" charset="0"/>
                <a:cs typeface="Times New Roman" panose="02020603050405020304" pitchFamily="18" charset="0"/>
                <a:sym typeface="Wingdings" pitchFamily="2" charset="2"/>
              </a:rPr>
              <a: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displays the processed images.</a:t>
            </a:r>
          </a:p>
          <a:p>
            <a:pPr marL="0" indent="0">
              <a:buNone/>
            </a:pPr>
            <a:endParaRPr lang="en-US" dirty="0"/>
          </a:p>
          <a:p>
            <a:r>
              <a:rPr lang="en-US" u="sng" dirty="0">
                <a:latin typeface="Times New Roman" panose="02020603050405020304" pitchFamily="18" charset="0"/>
                <a:cs typeface="Times New Roman" panose="02020603050405020304" pitchFamily="18" charset="0"/>
              </a:rPr>
              <a:t>Network</a:t>
            </a:r>
            <a:r>
              <a:rPr lang="en-US" dirty="0"/>
              <a:t>:</a:t>
            </a:r>
          </a:p>
          <a:p>
            <a:pPr marL="0" indent="0">
              <a:buNone/>
            </a:pPr>
            <a:r>
              <a:rPr lang="en-US" sz="2400" dirty="0" smtClean="0">
                <a:latin typeface="Times New Roman" panose="02020603050405020304" pitchFamily="18" charset="0"/>
                <a:cs typeface="Times New Roman" panose="02020603050405020304" pitchFamily="18" charset="0"/>
              </a:rPr>
              <a:t>It is the connection </a:t>
            </a:r>
            <a:r>
              <a:rPr lang="en-US" sz="2400" dirty="0">
                <a:latin typeface="Times New Roman" panose="02020603050405020304" pitchFamily="18" charset="0"/>
                <a:cs typeface="Times New Roman" panose="02020603050405020304" pitchFamily="18" charset="0"/>
              </a:rPr>
              <a:t>of all the above </a:t>
            </a:r>
            <a:r>
              <a:rPr lang="en-US" sz="2400" dirty="0" smtClean="0">
                <a:latin typeface="Times New Roman" panose="02020603050405020304" pitchFamily="18" charset="0"/>
                <a:cs typeface="Times New Roman" panose="02020603050405020304" pitchFamily="18" charset="0"/>
              </a:rPr>
              <a:t>elements </a:t>
            </a:r>
            <a:r>
              <a:rPr lang="en-US" sz="2400" dirty="0">
                <a:latin typeface="Times New Roman" panose="02020603050405020304" pitchFamily="18" charset="0"/>
                <a:cs typeface="Times New Roman" panose="02020603050405020304" pitchFamily="18" charset="0"/>
              </a:rPr>
              <a:t>of the image processing system</a:t>
            </a:r>
            <a:r>
              <a:rPr lang="en-US" dirty="0"/>
              <a:t>.</a:t>
            </a:r>
            <a:endParaRPr lang="en-IN" dirty="0"/>
          </a:p>
        </p:txBody>
      </p:sp>
    </p:spTree>
    <p:extLst>
      <p:ext uri="{BB962C8B-B14F-4D97-AF65-F5344CB8AC3E}">
        <p14:creationId xmlns:p14="http://schemas.microsoft.com/office/powerpoint/2010/main" xmlns="" val="274628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4AA4E-0262-4B24-A0F3-CD31CCE156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17CCBB8-67BA-4B8D-8006-C168397019FC}"/>
              </a:ext>
            </a:extLst>
          </p:cNvPr>
          <p:cNvSpPr>
            <a:spLocks noGrp="1"/>
          </p:cNvSpPr>
          <p:nvPr>
            <p:ph idx="1"/>
          </p:nvPr>
        </p:nvSpPr>
        <p:spPr/>
        <p:txBody>
          <a:bodyPr/>
          <a:lstStyle/>
          <a:p>
            <a:endParaRPr lang="en-IN"/>
          </a:p>
        </p:txBody>
      </p:sp>
      <p:pic>
        <p:nvPicPr>
          <p:cNvPr id="1026" name="Picture 2" descr="12:071 Digital Image Processing:. 12:072 What is a Digital Image? A digital  image is a representation of a two- dimensional image as a finite set of  digital. - ppt download">
            <a:extLst>
              <a:ext uri="{FF2B5EF4-FFF2-40B4-BE49-F238E27FC236}">
                <a16:creationId xmlns:a16="http://schemas.microsoft.com/office/drawing/2014/main" xmlns="" id="{0A1C84FF-E1D2-4D18-9A80-9778711609C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8826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358F98-EB6A-42B1-AB06-39B0C602C969}"/>
              </a:ext>
            </a:extLst>
          </p:cNvPr>
          <p:cNvSpPr>
            <a:spLocks noGrp="1"/>
          </p:cNvSpPr>
          <p:nvPr>
            <p:ph type="title"/>
          </p:nvPr>
        </p:nvSpPr>
        <p:spPr>
          <a:xfrm>
            <a:off x="838200" y="365125"/>
            <a:ext cx="10515600" cy="815605"/>
          </a:xfrm>
        </p:spPr>
        <p:txBody>
          <a:bodyPr>
            <a:normAutofit/>
          </a:bodyPr>
          <a:lstStyle/>
          <a:p>
            <a:r>
              <a:rPr lang="en-US" sz="4000" dirty="0">
                <a:latin typeface="Times New Roman" panose="02020603050405020304" pitchFamily="18" charset="0"/>
                <a:cs typeface="Times New Roman" panose="02020603050405020304" pitchFamily="18" charset="0"/>
              </a:rPr>
              <a:t>The Origins of Digital Image Processing</a:t>
            </a:r>
            <a:endParaRPr lang="en-IN" sz="40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xmlns="" id="{2791AE25-7C70-42E3-816E-1D32268A381A}"/>
              </a:ext>
            </a:extLst>
          </p:cNvPr>
          <p:cNvPicPr>
            <a:picLocks noGrp="1" noChangeAspect="1"/>
          </p:cNvPicPr>
          <p:nvPr>
            <p:ph idx="1"/>
          </p:nvPr>
        </p:nvPicPr>
        <p:blipFill>
          <a:blip r:embed="rId2"/>
          <a:stretch>
            <a:fillRect/>
          </a:stretch>
        </p:blipFill>
        <p:spPr>
          <a:xfrm>
            <a:off x="1287262" y="1482065"/>
            <a:ext cx="9223899" cy="4918228"/>
          </a:xfrm>
        </p:spPr>
      </p:pic>
    </p:spTree>
    <p:extLst>
      <p:ext uri="{BB962C8B-B14F-4D97-AF65-F5344CB8AC3E}">
        <p14:creationId xmlns:p14="http://schemas.microsoft.com/office/powerpoint/2010/main" xmlns="" val="1417662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FA3EE38-68FE-4D96-AB1E-8523FE7D5A2F}"/>
              </a:ext>
            </a:extLst>
          </p:cNvPr>
          <p:cNvPicPr>
            <a:picLocks noChangeAspect="1"/>
          </p:cNvPicPr>
          <p:nvPr/>
        </p:nvPicPr>
        <p:blipFill>
          <a:blip r:embed="rId2"/>
          <a:stretch>
            <a:fillRect/>
          </a:stretch>
        </p:blipFill>
        <p:spPr>
          <a:xfrm>
            <a:off x="976544" y="790113"/>
            <a:ext cx="9738803" cy="5282213"/>
          </a:xfrm>
          <a:prstGeom prst="rect">
            <a:avLst/>
          </a:prstGeom>
        </p:spPr>
      </p:pic>
    </p:spTree>
    <p:extLst>
      <p:ext uri="{BB962C8B-B14F-4D97-AF65-F5344CB8AC3E}">
        <p14:creationId xmlns:p14="http://schemas.microsoft.com/office/powerpoint/2010/main" xmlns="" val="850100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3503</TotalTime>
  <Words>1605</Words>
  <Application>Microsoft Office PowerPoint</Application>
  <PresentationFormat>Custom</PresentationFormat>
  <Paragraphs>255</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UNIT-3 Digital Image Processing</vt:lpstr>
      <vt:lpstr>Slide 2</vt:lpstr>
      <vt:lpstr>Slide 3</vt:lpstr>
      <vt:lpstr>What Is Digital Image Processing?</vt:lpstr>
      <vt:lpstr>What is a Digital Image ?</vt:lpstr>
      <vt:lpstr>Picture elements, Image elements, pels and pixels</vt:lpstr>
      <vt:lpstr>Slide 7</vt:lpstr>
      <vt:lpstr>The Origins of Digital Image Processing</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Examples of Fields that use Digital Image Processing</vt:lpstr>
      <vt:lpstr>Gamma Rays</vt:lpstr>
      <vt:lpstr>X-Rays</vt:lpstr>
      <vt:lpstr>Slide 26</vt:lpstr>
      <vt:lpstr>Ultraviolet Band</vt:lpstr>
      <vt:lpstr>Slide 28</vt:lpstr>
      <vt:lpstr>Visible and Infrared Bands</vt:lpstr>
      <vt:lpstr>Slide 30</vt:lpstr>
      <vt:lpstr>Slide 31</vt:lpstr>
      <vt:lpstr>Slide 32</vt:lpstr>
      <vt:lpstr>Slide 33</vt:lpstr>
      <vt:lpstr>Slide 34</vt:lpstr>
      <vt:lpstr>Slide 35</vt:lpstr>
      <vt:lpstr>Slide 36</vt:lpstr>
      <vt:lpstr>Slide 37</vt:lpstr>
      <vt:lpstr>Slide 38</vt:lpstr>
      <vt:lpstr>Microwave Band:</vt:lpstr>
      <vt:lpstr>How Radar waves are generated?</vt:lpstr>
      <vt:lpstr>Radio Band</vt:lpstr>
      <vt:lpstr>Fundamental Steps of Digital Image Processing</vt:lpstr>
      <vt:lpstr>Slide 43</vt:lpstr>
      <vt:lpstr>Slide 44</vt:lpstr>
      <vt:lpstr>Slide 45</vt:lpstr>
      <vt:lpstr>Image Acquisition</vt:lpstr>
      <vt:lpstr>Slide 47</vt:lpstr>
      <vt:lpstr>Image Enhancement</vt:lpstr>
      <vt:lpstr>Image Restoration</vt:lpstr>
      <vt:lpstr>Color Image Processing</vt:lpstr>
      <vt:lpstr>Multi-Resolution Processing</vt:lpstr>
      <vt:lpstr>Compression</vt:lpstr>
      <vt:lpstr>Morphological Processing</vt:lpstr>
      <vt:lpstr>Segmentation</vt:lpstr>
      <vt:lpstr>Representation and Description</vt:lpstr>
      <vt:lpstr>Slide 56</vt:lpstr>
      <vt:lpstr>Recognition</vt:lpstr>
      <vt:lpstr>Slide 58</vt:lpstr>
      <vt:lpstr>Components of Image Processing System</vt:lpstr>
      <vt:lpstr>Slide 60</vt:lpstr>
      <vt:lpstr>Slide 61</vt:lpstr>
      <vt:lpstr>Slide 62</vt:lpstr>
      <vt:lpstr>Slide 63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UNIT-3 Digital Image Processing</dc:title>
  <dc:creator>Ms. SAHITHI GODAVARTHI</dc:creator>
  <cp:lastModifiedBy>Admin</cp:lastModifiedBy>
  <cp:revision>29</cp:revision>
  <dcterms:created xsi:type="dcterms:W3CDTF">2022-01-04T07:42:12Z</dcterms:created>
  <dcterms:modified xsi:type="dcterms:W3CDTF">2022-03-04T05:03:09Z</dcterms:modified>
</cp:coreProperties>
</file>